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3.xml" ContentType="application/vnd.openxmlformats-officedocument.theme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  <p:sldMasterId id="2147483711" r:id="rId2"/>
  </p:sldMasterIdLst>
  <p:notesMasterIdLst>
    <p:notesMasterId r:id="rId14"/>
  </p:notesMasterIdLst>
  <p:sldIdLst>
    <p:sldId id="785" r:id="rId3"/>
    <p:sldId id="767" r:id="rId4"/>
    <p:sldId id="782" r:id="rId5"/>
    <p:sldId id="769" r:id="rId6"/>
    <p:sldId id="787" r:id="rId7"/>
    <p:sldId id="774" r:id="rId8"/>
    <p:sldId id="786" r:id="rId9"/>
    <p:sldId id="784" r:id="rId10"/>
    <p:sldId id="777" r:id="rId11"/>
    <p:sldId id="778" r:id="rId12"/>
    <p:sldId id="779" r:id="rId13"/>
  </p:sldIdLst>
  <p:sldSz cx="12192000" cy="6858000"/>
  <p:notesSz cx="6669088" cy="9926638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erzlich Willkommen zur Informationsveranstlatung" id="{9982ED8C-A8DB-4A82-86A6-3A0C75E30BED}">
          <p14:sldIdLst>
            <p14:sldId id="785"/>
            <p14:sldId id="767"/>
            <p14:sldId id="782"/>
            <p14:sldId id="769"/>
            <p14:sldId id="787"/>
            <p14:sldId id="774"/>
            <p14:sldId id="786"/>
            <p14:sldId id="784"/>
            <p14:sldId id="777"/>
            <p14:sldId id="778"/>
            <p14:sldId id="7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AF35"/>
    <a:srgbClr val="EEDE12"/>
    <a:srgbClr val="F7A63B"/>
    <a:srgbClr val="7030A0"/>
    <a:srgbClr val="98DCFA"/>
    <a:srgbClr val="F9A88B"/>
    <a:srgbClr val="9DD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2" autoAdjust="0"/>
    <p:restoredTop sz="93425" autoAdjust="0"/>
  </p:normalViewPr>
  <p:slideViewPr>
    <p:cSldViewPr snapToGrid="0" showGuides="1">
      <p:cViewPr varScale="1">
        <p:scale>
          <a:sx n="75" d="100"/>
          <a:sy n="75" d="100"/>
        </p:scale>
        <p:origin x="91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-7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ina Geiser" userId="7a9ea7882940d518" providerId="LiveId" clId="{4A5A6849-2B9F-4E05-A814-5910847A6FD0}"/>
    <pc:docChg chg="undo custSel modSld">
      <pc:chgData name="Norina Geiser" userId="7a9ea7882940d518" providerId="LiveId" clId="{4A5A6849-2B9F-4E05-A814-5910847A6FD0}" dt="2026-05-20T07:01:40.461" v="15" actId="962"/>
      <pc:docMkLst>
        <pc:docMk/>
      </pc:docMkLst>
      <pc:sldChg chg="addSp delSp modSp mod">
        <pc:chgData name="Norina Geiser" userId="7a9ea7882940d518" providerId="LiveId" clId="{4A5A6849-2B9F-4E05-A814-5910847A6FD0}" dt="2026-05-20T06:59:43.713" v="13" actId="113"/>
        <pc:sldMkLst>
          <pc:docMk/>
          <pc:sldMk cId="2290744885" sldId="774"/>
        </pc:sldMkLst>
        <pc:spChg chg="mod">
          <ac:chgData name="Norina Geiser" userId="7a9ea7882940d518" providerId="LiveId" clId="{4A5A6849-2B9F-4E05-A814-5910847A6FD0}" dt="2026-05-20T06:55:36.986" v="12" actId="5793"/>
          <ac:spMkLst>
            <pc:docMk/>
            <pc:sldMk cId="2290744885" sldId="774"/>
            <ac:spMk id="4" creationId="{8A0CBE24-8C40-AB23-1A00-571ADB62C993}"/>
          </ac:spMkLst>
        </pc:spChg>
        <pc:spChg chg="mod">
          <ac:chgData name="Norina Geiser" userId="7a9ea7882940d518" providerId="LiveId" clId="{4A5A6849-2B9F-4E05-A814-5910847A6FD0}" dt="2026-05-20T06:59:43.713" v="13" actId="113"/>
          <ac:spMkLst>
            <pc:docMk/>
            <pc:sldMk cId="2290744885" sldId="774"/>
            <ac:spMk id="7" creationId="{E4B50869-CA70-61B3-073A-3B19DB5BC5B6}"/>
          </ac:spMkLst>
        </pc:spChg>
        <pc:picChg chg="add del">
          <ac:chgData name="Norina Geiser" userId="7a9ea7882940d518" providerId="LiveId" clId="{4A5A6849-2B9F-4E05-A814-5910847A6FD0}" dt="2026-05-20T06:55:31.823" v="10" actId="478"/>
          <ac:picMkLst>
            <pc:docMk/>
            <pc:sldMk cId="2290744885" sldId="774"/>
            <ac:picMk id="6" creationId="{B9DB1449-B4DE-9BA8-888F-5359DEBF1EE5}"/>
          </ac:picMkLst>
        </pc:picChg>
      </pc:sldChg>
      <pc:sldChg chg="modSp mod">
        <pc:chgData name="Norina Geiser" userId="7a9ea7882940d518" providerId="LiveId" clId="{4A5A6849-2B9F-4E05-A814-5910847A6FD0}" dt="2026-05-20T07:01:40.461" v="15" actId="962"/>
        <pc:sldMkLst>
          <pc:docMk/>
          <pc:sldMk cId="824293805" sldId="779"/>
        </pc:sldMkLst>
        <pc:picChg chg="mod">
          <ac:chgData name="Norina Geiser" userId="7a9ea7882940d518" providerId="LiveId" clId="{4A5A6849-2B9F-4E05-A814-5910847A6FD0}" dt="2026-05-20T07:01:40.461" v="15" actId="962"/>
          <ac:picMkLst>
            <pc:docMk/>
            <pc:sldMk cId="824293805" sldId="779"/>
            <ac:picMk id="48" creationId="{7A9C8684-B459-8D34-B9EC-5CB606DE7A4D}"/>
          </ac:picMkLst>
        </pc:picChg>
      </pc:sldChg>
      <pc:sldChg chg="modSp mod">
        <pc:chgData name="Norina Geiser" userId="7a9ea7882940d518" providerId="LiveId" clId="{4A5A6849-2B9F-4E05-A814-5910847A6FD0}" dt="2026-05-05T10:56:09.667" v="7" actId="20577"/>
        <pc:sldMkLst>
          <pc:docMk/>
          <pc:sldMk cId="3276654514" sldId="785"/>
        </pc:sldMkLst>
        <pc:spChg chg="mod">
          <ac:chgData name="Norina Geiser" userId="7a9ea7882940d518" providerId="LiveId" clId="{4A5A6849-2B9F-4E05-A814-5910847A6FD0}" dt="2026-05-05T10:56:09.667" v="7" actId="20577"/>
          <ac:spMkLst>
            <pc:docMk/>
            <pc:sldMk cId="3276654514" sldId="785"/>
            <ac:spMk id="6" creationId="{CE04E831-0C60-4F04-9E99-2CF8E267E7A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+mn-lt"/>
                <a:ea typeface="+mn-ea"/>
                <a:cs typeface="+mn-cs"/>
              </a:defRPr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+mn-lt"/>
                <a:ea typeface="+mn-ea"/>
                <a:cs typeface="+mn-cs"/>
              </a:defRPr>
            </a:lvl1pPr>
          </a:lstStyle>
          <a:p>
            <a:fld id="{65953A23-3236-4BF4-92AB-E5059A2DCB53}" type="datetimeFigureOut">
              <a:rPr lang="de-DE" smtClean="0"/>
              <a:pPr/>
              <a:t>20.05.2026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+mn-lt"/>
                <a:ea typeface="+mn-ea"/>
                <a:cs typeface="+mn-cs"/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+mn-lt"/>
                <a:ea typeface="+mn-ea"/>
                <a:cs typeface="+mn-cs"/>
              </a:defRPr>
            </a:lvl1pPr>
          </a:lstStyle>
          <a:p>
            <a:fld id="{E3F2421E-2B43-43B8-95AC-2AACC58DA82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797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2421E-2B43-43B8-95AC-2AACC58DA824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6857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2421E-2B43-43B8-95AC-2AACC58DA824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9057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2421E-2B43-43B8-95AC-2AACC58DA824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5254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2421E-2B43-43B8-95AC-2AACC58DA82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10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2421E-2B43-43B8-95AC-2AACC58DA824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3698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2421E-2B43-43B8-95AC-2AACC58DA824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489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050" dirty="0"/>
              <a:t>Auf gemeinsame und getrennte</a:t>
            </a:r>
            <a:r>
              <a:rPr lang="de-DE" sz="1050" baseline="0" dirty="0"/>
              <a:t> Veranstaltungen verweisen und diese kurz skizzieren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050" baseline="0" dirty="0"/>
          </a:p>
          <a:p>
            <a:pPr lvl="1" eaLnBrk="1" hangingPunct="1">
              <a:buClr>
                <a:srgbClr val="92D050"/>
              </a:buClr>
              <a:buFont typeface="Arial" charset="0"/>
              <a:buChar char="•"/>
            </a:pPr>
            <a:r>
              <a:rPr lang="de-DE" altLang="de-DE" sz="1050" dirty="0">
                <a:solidFill>
                  <a:srgbClr val="003366"/>
                </a:solidFill>
                <a:sym typeface="Wingdings" pitchFamily="2" charset="2"/>
              </a:rPr>
              <a:t>Lehrforschungsprojekt: </a:t>
            </a:r>
            <a:r>
              <a:rPr lang="de-DE" altLang="de-DE" sz="1050" u="sng" dirty="0">
                <a:solidFill>
                  <a:srgbClr val="003366"/>
                </a:solidFill>
                <a:sym typeface="Wingdings" pitchFamily="2" charset="2"/>
              </a:rPr>
              <a:t>reale</a:t>
            </a:r>
            <a:r>
              <a:rPr lang="de-DE" altLang="de-DE" sz="1050" dirty="0">
                <a:solidFill>
                  <a:srgbClr val="003366"/>
                </a:solidFill>
                <a:sym typeface="Wingdings" pitchFamily="2" charset="2"/>
              </a:rPr>
              <a:t> Forschungsanfrage </a:t>
            </a:r>
            <a:r>
              <a:rPr lang="de-DE" altLang="de-DE" sz="1050" u="sng" dirty="0">
                <a:solidFill>
                  <a:srgbClr val="003366"/>
                </a:solidFill>
                <a:sym typeface="Wingdings" pitchFamily="2" charset="2"/>
              </a:rPr>
              <a:t>aus der Praxis </a:t>
            </a:r>
            <a:r>
              <a:rPr lang="de-DE" altLang="de-DE" sz="1050" dirty="0">
                <a:solidFill>
                  <a:srgbClr val="003366"/>
                </a:solidFill>
                <a:sym typeface="Wingdings" pitchFamily="2" charset="2"/>
              </a:rPr>
              <a:t>verschiedener Handlungsfelder der Heilpädagogik und der Sozialen Arbeit</a:t>
            </a:r>
          </a:p>
          <a:p>
            <a:pPr lvl="1" eaLnBrk="1" hangingPunct="1">
              <a:buClr>
                <a:srgbClr val="92D050"/>
              </a:buClr>
              <a:buFont typeface="Arial" charset="0"/>
              <a:buChar char="•"/>
            </a:pPr>
            <a:r>
              <a:rPr lang="de-DE" altLang="de-DE" sz="1050" dirty="0">
                <a:solidFill>
                  <a:srgbClr val="003366"/>
                </a:solidFill>
                <a:sym typeface="Wingdings" pitchFamily="2" charset="2"/>
              </a:rPr>
              <a:t>Entwicklungsprojekte, die sowohl</a:t>
            </a:r>
            <a:r>
              <a:rPr lang="de-DE" altLang="de-DE" sz="1050" baseline="0" dirty="0">
                <a:solidFill>
                  <a:srgbClr val="003366"/>
                </a:solidFill>
                <a:sym typeface="Wingdings" pitchFamily="2" charset="2"/>
              </a:rPr>
              <a:t> forscherische als auch konzeptionelle Anteile haben können</a:t>
            </a:r>
            <a:endParaRPr lang="de-DE" altLang="de-DE" sz="1050" dirty="0">
              <a:solidFill>
                <a:srgbClr val="003366"/>
              </a:solidFill>
              <a:sym typeface="Wingdings" pitchFamily="2" charset="2"/>
            </a:endParaRPr>
          </a:p>
          <a:p>
            <a:pPr marL="342900" lvl="1" indent="0" eaLnBrk="1" hangingPunct="1">
              <a:buClr>
                <a:srgbClr val="92D050"/>
              </a:buClr>
              <a:buFont typeface="Wingdings"/>
              <a:buNone/>
            </a:pPr>
            <a:r>
              <a:rPr lang="de-DE" altLang="de-DE" sz="1050" dirty="0">
                <a:solidFill>
                  <a:srgbClr val="003366"/>
                </a:solidFill>
                <a:sym typeface="Wingdings" pitchFamily="2" charset="2"/>
              </a:rPr>
              <a:t>	selbstständige Planung &amp; Durchführung</a:t>
            </a:r>
          </a:p>
          <a:p>
            <a:pPr marL="342900" lvl="1" indent="0" eaLnBrk="1" hangingPunct="1">
              <a:buClr>
                <a:srgbClr val="92D050"/>
              </a:buClr>
              <a:buFont typeface="Wingdings"/>
              <a:buNone/>
            </a:pPr>
            <a:endParaRPr lang="de-DE" altLang="de-DE" sz="1050" dirty="0">
              <a:solidFill>
                <a:srgbClr val="003366"/>
              </a:solidFill>
              <a:sym typeface="Wingdings" pitchFamily="2" charset="2"/>
            </a:endParaRPr>
          </a:p>
          <a:p>
            <a:pPr lvl="1" eaLnBrk="1" hangingPunct="1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de-DE" altLang="de-DE" sz="1050" dirty="0">
                <a:solidFill>
                  <a:srgbClr val="003366"/>
                </a:solidFill>
              </a:rPr>
              <a:t>Beispiele für Lehrforschungsprojekte</a:t>
            </a:r>
          </a:p>
          <a:p>
            <a:pPr lvl="2" eaLnBrk="1" hangingPunct="1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de-DE" altLang="de-DE" sz="1050" dirty="0">
                <a:solidFill>
                  <a:srgbClr val="003366"/>
                </a:solidFill>
                <a:sym typeface="Wingdings" pitchFamily="2" charset="2"/>
              </a:rPr>
              <a:t>Erhebung des (Fortbildungs-)</a:t>
            </a:r>
            <a:r>
              <a:rPr lang="de-DE" altLang="de-DE" sz="1050" dirty="0" err="1">
                <a:solidFill>
                  <a:srgbClr val="003366"/>
                </a:solidFill>
                <a:sym typeface="Wingdings" pitchFamily="2" charset="2"/>
              </a:rPr>
              <a:t>bedarfs</a:t>
            </a:r>
            <a:r>
              <a:rPr lang="de-DE" altLang="de-DE" sz="1050" dirty="0">
                <a:solidFill>
                  <a:srgbClr val="003366"/>
                </a:solidFill>
                <a:sym typeface="Wingdings" pitchFamily="2" charset="2"/>
              </a:rPr>
              <a:t> zum Thema inklusiver Kinderschutz</a:t>
            </a:r>
          </a:p>
          <a:p>
            <a:pPr lvl="2" eaLnBrk="1" hangingPunct="1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de-DE" altLang="de-DE" sz="1050" dirty="0">
                <a:solidFill>
                  <a:srgbClr val="003366"/>
                </a:solidFill>
                <a:sym typeface="Wingdings" pitchFamily="2" charset="2"/>
              </a:rPr>
              <a:t>Beteiligung eines Arbeitsbereiches eines Trägers an der Gestaltung inklusiver Angebote im Sozialraum (z.B. zum Thema Freizeitangebote</a:t>
            </a:r>
            <a:r>
              <a:rPr lang="de-DE" altLang="de-DE" sz="1050" baseline="0" dirty="0">
                <a:solidFill>
                  <a:srgbClr val="003366"/>
                </a:solidFill>
                <a:sym typeface="Wingdings" pitchFamily="2" charset="2"/>
              </a:rPr>
              <a:t> für Kinder und Jugendliche)</a:t>
            </a:r>
          </a:p>
          <a:p>
            <a:pPr lvl="2" eaLnBrk="1" hangingPunct="1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de-DE" altLang="de-DE" sz="1050" baseline="0" dirty="0">
                <a:solidFill>
                  <a:srgbClr val="003366"/>
                </a:solidFill>
                <a:sym typeface="Wingdings" pitchFamily="2" charset="2"/>
              </a:rPr>
              <a:t>Entwicklung einer konzeptionellen Idee wie stationäre Hilfen inklusiv gestaltet werden können (Möglichkeiten und Grenzen…fachliche Weiterentwicklungsbedarfe)</a:t>
            </a:r>
          </a:p>
          <a:p>
            <a:pPr lvl="2" eaLnBrk="1" hangingPunct="1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de-DE" altLang="de-DE" sz="1050" baseline="0" dirty="0">
                <a:solidFill>
                  <a:srgbClr val="003366"/>
                </a:solidFill>
                <a:sym typeface="Wingdings" pitchFamily="2" charset="2"/>
              </a:rPr>
              <a:t>Unterstützung der Aufbaus interdisziplinärer Netzwerke in Sozialräumen zu ausgewählten Themen (Wie können die Frühen Hilfen inklusiv ausgerichtet werden?)</a:t>
            </a:r>
          </a:p>
          <a:p>
            <a:pPr lvl="2" eaLnBrk="1" hangingPunct="1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de-DE" altLang="de-DE" sz="1050" baseline="0" dirty="0">
                <a:solidFill>
                  <a:srgbClr val="003366"/>
                </a:solidFill>
                <a:sym typeface="Wingdings" pitchFamily="2" charset="2"/>
              </a:rPr>
              <a:t>Verfahrenslotsen: Wie sollen diese Funktion mit welchen Konsequenzen ausgefüllt werden? Welche Voraussetzungen gehen damit einher auch über die Grenzen eines Jugendamtes hinaus?</a:t>
            </a:r>
            <a:endParaRPr lang="de-DE" altLang="de-DE" sz="1050" dirty="0">
              <a:solidFill>
                <a:srgbClr val="003366"/>
              </a:solidFill>
              <a:sym typeface="Wingdings" pitchFamily="2" charset="2"/>
            </a:endParaRPr>
          </a:p>
          <a:p>
            <a:pPr marL="800100" lvl="1" indent="-457200" eaLnBrk="1" hangingPunct="1">
              <a:buClr>
                <a:srgbClr val="92D050"/>
              </a:buClr>
              <a:buFont typeface="Wingdings"/>
              <a:buChar char="à"/>
            </a:pPr>
            <a:endParaRPr lang="de-DE" altLang="de-DE" sz="3200" dirty="0">
              <a:solidFill>
                <a:srgbClr val="003366"/>
              </a:solidFill>
              <a:sym typeface="Wingdings" pitchFamily="2" charset="2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200" dirty="0">
              <a:solidFill>
                <a:srgbClr val="003366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2421E-2B43-43B8-95AC-2AACC58DA824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8479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2421E-2B43-43B8-95AC-2AACC58DA824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61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1435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Tx/>
              <a:buAutoNum type="arabicPeriod" startAt="2"/>
              <a:defRPr/>
            </a:pPr>
            <a:r>
              <a:rPr lang="de-DE" sz="3200" dirty="0">
                <a:solidFill>
                  <a:srgbClr val="003366"/>
                </a:solidFill>
              </a:rPr>
              <a:t>Guter Notendurchschnitt </a:t>
            </a:r>
          </a:p>
          <a:p>
            <a:pPr marL="571500" indent="-514350" eaLnBrk="1" hangingPunct="1">
              <a:spcBef>
                <a:spcPct val="0"/>
              </a:spcBef>
              <a:buClr>
                <a:srgbClr val="92D050"/>
              </a:buClr>
              <a:buFontTx/>
              <a:buAutoNum type="arabicPeriod" startAt="2"/>
              <a:defRPr/>
            </a:pPr>
            <a:r>
              <a:rPr lang="de-DE" sz="3200" dirty="0">
                <a:solidFill>
                  <a:srgbClr val="003366"/>
                </a:solidFill>
              </a:rPr>
              <a:t>Profilbogen </a:t>
            </a:r>
          </a:p>
          <a:p>
            <a:pPr lvl="1" eaLnBrk="1" hangingPunct="1">
              <a:spcBef>
                <a:spcPct val="0"/>
              </a:spcBef>
              <a:buClr>
                <a:srgbClr val="92D050"/>
              </a:buClr>
              <a:buFont typeface="Arial" charset="0"/>
              <a:buChar char="•"/>
              <a:defRPr/>
            </a:pPr>
            <a:r>
              <a:rPr lang="de-DE" sz="3200" dirty="0">
                <a:solidFill>
                  <a:srgbClr val="003366"/>
                </a:solidFill>
              </a:rPr>
              <a:t>Praxiserfahrungen</a:t>
            </a:r>
          </a:p>
          <a:p>
            <a:pPr lvl="1" eaLnBrk="1" hangingPunct="1">
              <a:spcBef>
                <a:spcPct val="0"/>
              </a:spcBef>
              <a:buClr>
                <a:srgbClr val="92D050"/>
              </a:buClr>
              <a:buFont typeface="Arial" charset="0"/>
              <a:buChar char="•"/>
              <a:defRPr/>
            </a:pPr>
            <a:r>
              <a:rPr lang="de-DE" sz="3200" dirty="0">
                <a:solidFill>
                  <a:srgbClr val="003366"/>
                </a:solidFill>
              </a:rPr>
              <a:t>Zielperspektiven</a:t>
            </a:r>
          </a:p>
          <a:p>
            <a:pPr lvl="1" eaLnBrk="1" hangingPunct="1">
              <a:spcBef>
                <a:spcPct val="0"/>
              </a:spcBef>
              <a:buClr>
                <a:srgbClr val="92D050"/>
              </a:buClr>
              <a:buFont typeface="Arial" charset="0"/>
              <a:buChar char="•"/>
              <a:defRPr/>
            </a:pPr>
            <a:r>
              <a:rPr lang="de-DE" sz="3200" dirty="0">
                <a:solidFill>
                  <a:srgbClr val="003366"/>
                </a:solidFill>
              </a:rPr>
              <a:t>Forschungsideen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2421E-2B43-43B8-95AC-2AACC58DA824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237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2421E-2B43-43B8-95AC-2AACC58DA82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58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6" Type="http://schemas.openxmlformats.org/officeDocument/2006/relationships/image" Target="../media/image6.emf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6.emf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742E7D71-D5BD-48C6-87A9-6521266E4A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2895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3" imgH="416" progId="TCLayout.ActiveDocument.1">
                  <p:embed/>
                </p:oleObj>
              </mc:Choice>
              <mc:Fallback>
                <p:oleObj name="think-cell Slide" r:id="rId3" imgW="413" imgH="416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742E7D71-D5BD-48C6-87A9-6521266E4A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E462503-F07C-4E47-B424-DF8004B3A1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512000" y="2894470"/>
            <a:ext cx="9468000" cy="1828193"/>
          </a:xfrm>
        </p:spPr>
        <p:txBody>
          <a:bodyPr vert="horz" anchor="b"/>
          <a:lstStyle>
            <a:lvl1pPr algn="l" rtl="0"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Titelseite</a:t>
            </a:r>
            <a:br>
              <a:rPr lang="de-DE" dirty="0"/>
            </a:br>
            <a:r>
              <a:rPr lang="de-DE" dirty="0"/>
              <a:t>Hier klicken, um Titel anzupassen </a:t>
            </a:r>
            <a:br>
              <a:rPr lang="de-DE" dirty="0"/>
            </a:br>
            <a:r>
              <a:rPr lang="de-DE" dirty="0"/>
              <a:t>(max. 3-zeilig)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F306B5-2620-414B-B8FD-DDA7CABA85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512000" y="5040000"/>
            <a:ext cx="9468000" cy="276999"/>
          </a:xfrm>
        </p:spPr>
        <p:txBody>
          <a:bodyPr/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klicken, um Untertitel anzupassen</a:t>
            </a:r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6BD8388A-154F-4A26-AE37-A880C7F722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>
          <a:xfrm>
            <a:off x="1512000" y="6516000"/>
            <a:ext cx="10440000" cy="138499"/>
          </a:xfrm>
        </p:spPr>
        <p:txBody>
          <a:bodyPr/>
          <a:lstStyle>
            <a:lvl1pPr rtl="0">
              <a:defRPr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Informationsveranstaltung zu den Masterstudiengängen der katho NRW am Standort Münster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5C4A63-FAC7-405B-8FA4-5F521888CA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32030" y="1085832"/>
            <a:ext cx="3363468" cy="11460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D79402-D23E-4B1D-9210-EBEEA4C965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532999" y="1882193"/>
            <a:ext cx="1459992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73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50">
          <p15:clr>
            <a:srgbClr val="FBAE40"/>
          </p15:clr>
        </p15:guide>
        <p15:guide id="2" orient="horz" pos="3173" userDrawn="1">
          <p15:clr>
            <a:srgbClr val="FBAE40"/>
          </p15:clr>
        </p15:guide>
        <p15:guide id="3" orient="horz" pos="2975">
          <p15:clr>
            <a:srgbClr val="FBAE40"/>
          </p15:clr>
        </p15:guide>
        <p15:guide id="4" orient="horz" pos="419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halt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49FEC9CA-EC41-4A61-BF72-94584C4102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52296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3" imgH="416" progId="TCLayout.ActiveDocument.1">
                  <p:embed/>
                </p:oleObj>
              </mc:Choice>
              <mc:Fallback>
                <p:oleObj name="think-cell Slide" r:id="rId3" imgW="413" imgH="416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49FEC9CA-EC41-4A61-BF72-94584C4102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491454D-0275-4E6C-A608-0C014A828B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58050" y="752267"/>
            <a:ext cx="11484000" cy="664797"/>
          </a:xfrm>
        </p:spPr>
        <p:txBody>
          <a:bodyPr vert="horz"/>
          <a:lstStyle>
            <a:lvl1pPr rtl="0">
              <a:defRPr b="0"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Ein Inhalt mit Untertitel</a:t>
            </a:r>
            <a:br>
              <a:rPr lang="de-DE" dirty="0"/>
            </a:br>
            <a:r>
              <a:rPr lang="de-DE" dirty="0"/>
              <a:t>Hier klicken, um Überschrift anzupassen (max. 2-zeilig)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F7529-BE97-4D9B-81C4-A91E80A02033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358050" y="2160000"/>
            <a:ext cx="11484000" cy="3600000"/>
          </a:xfrm>
        </p:spPr>
        <p:txBody>
          <a:bodyPr>
            <a:noAutofit/>
          </a:bodyPr>
          <a:lstStyle>
            <a:lvl1pPr rtl="0">
              <a:spcBef>
                <a:spcPts val="1200"/>
              </a:spcBef>
              <a:defRPr>
                <a:latin typeface="+mn-lt"/>
                <a:ea typeface="+mn-ea"/>
                <a:cs typeface="+mn-cs"/>
              </a:defRPr>
            </a:lvl1pPr>
            <a:lvl2pPr rtl="0">
              <a:defRPr>
                <a:latin typeface="+mn-lt"/>
                <a:ea typeface="+mn-ea"/>
                <a:cs typeface="+mn-cs"/>
              </a:defRPr>
            </a:lvl2pPr>
            <a:lvl3pPr rtl="0">
              <a:defRPr sz="1600">
                <a:latin typeface="+mn-lt"/>
                <a:ea typeface="+mn-ea"/>
                <a:cs typeface="+mn-cs"/>
              </a:defRPr>
            </a:lvl3pPr>
            <a:lvl4pPr rtl="0">
              <a:defRPr sz="1600">
                <a:latin typeface="+mn-lt"/>
                <a:ea typeface="+mn-ea"/>
                <a:cs typeface="+mn-cs"/>
              </a:defRPr>
            </a:lvl4pPr>
            <a:lvl5pPr rtl="0">
              <a:spcBef>
                <a:spcPts val="0"/>
              </a:spcBef>
              <a:defRPr sz="1400">
                <a:latin typeface="+mn-lt"/>
                <a:ea typeface="+mn-ea"/>
                <a:cs typeface="+mn-cs"/>
              </a:defRPr>
            </a:lvl5pPr>
          </a:lstStyle>
          <a:p>
            <a:r>
              <a:rPr lang="de-DE" dirty="0"/>
              <a:t>Textebene 1</a:t>
            </a:r>
          </a:p>
          <a:p>
            <a:pPr lvl="1"/>
            <a:r>
              <a:rPr lang="de-DE" dirty="0"/>
              <a:t>Textebene 2</a:t>
            </a:r>
          </a:p>
          <a:p>
            <a:pPr lvl="2"/>
            <a:r>
              <a:rPr lang="de-DE" dirty="0"/>
              <a:t>Textebene 3</a:t>
            </a:r>
          </a:p>
          <a:p>
            <a:pPr lvl="3"/>
            <a:r>
              <a:rPr lang="de-DE" dirty="0"/>
              <a:t>Textebene 4</a:t>
            </a:r>
          </a:p>
          <a:p>
            <a:pPr lvl="4"/>
            <a:r>
              <a:rPr lang="de-DE" dirty="0"/>
              <a:t>Textebene 5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E80936-E5EE-4025-B7B9-80EA929200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050" y="1620000"/>
            <a:ext cx="11484000" cy="249299"/>
          </a:xfrm>
        </p:spPr>
        <p:txBody>
          <a:bodyPr>
            <a:spAutoFit/>
          </a:bodyPr>
          <a:lstStyle>
            <a:lvl1pPr rtl="0">
              <a:spcBef>
                <a:spcPts val="0"/>
              </a:spcBef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Hier klicken, um Untertitel anzupassen (max. 2-zeilig)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7149676-1D16-478B-9BA5-4A55C2CA4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58050" y="6516000"/>
            <a:ext cx="10440000" cy="13849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l" rtl="0">
              <a:defRPr sz="1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Informationsveranstaltung zu den Masterstudiengängen der katho NRW am Standort Münster, WiSe 21/22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6C12ADF-9CE7-474E-B6CC-C18E3B1B5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42050" y="6516000"/>
            <a:ext cx="900000" cy="13849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r" rtl="0">
              <a:defRPr sz="1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D23FD3E-EA92-4EF9-B826-0F4AC5D6052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F23AA51D-6C77-4DF9-9D53-493A89AC89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050" y="5904000"/>
            <a:ext cx="11484000" cy="302647"/>
          </a:xfrm>
        </p:spPr>
        <p:txBody>
          <a:bodyPr anchor="b"/>
          <a:lstStyle>
            <a:lvl1pPr marL="0" indent="0" rtl="0">
              <a:spcBef>
                <a:spcPts val="200"/>
              </a:spcBef>
              <a:buFont typeface="Arial" panose="020B0604020202020204" pitchFamily="34" charset="0"/>
              <a:buNone/>
              <a:defRPr sz="1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* Hier klicken, um Fußnoten einzutragen</a:t>
            </a:r>
          </a:p>
          <a:p>
            <a:pPr lvl="0"/>
            <a:r>
              <a:rPr lang="de-DE" dirty="0"/>
              <a:t>** Fußnote 2</a:t>
            </a:r>
          </a:p>
        </p:txBody>
      </p:sp>
    </p:spTree>
    <p:extLst>
      <p:ext uri="{BB962C8B-B14F-4D97-AF65-F5344CB8AC3E}">
        <p14:creationId xmlns:p14="http://schemas.microsoft.com/office/powerpoint/2010/main" val="1286326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84">
          <p15:clr>
            <a:srgbClr val="FBAE40"/>
          </p15:clr>
        </p15:guide>
        <p15:guide id="4" orient="horz" pos="1019">
          <p15:clr>
            <a:srgbClr val="FBAE40"/>
          </p15:clr>
        </p15:guide>
        <p15:guide id="5" orient="horz" pos="1361">
          <p15:clr>
            <a:srgbClr val="FBAE40"/>
          </p15:clr>
        </p15:guide>
        <p15:guide id="6" orient="horz" pos="3629">
          <p15:clr>
            <a:srgbClr val="FBAE40"/>
          </p15:clr>
        </p15:guide>
        <p15:guide id="7" orient="horz" pos="4193">
          <p15:clr>
            <a:srgbClr val="FBAE40"/>
          </p15:clr>
        </p15:guide>
        <p15:guide id="8" pos="7460">
          <p15:clr>
            <a:srgbClr val="FBAE40"/>
          </p15:clr>
        </p15:guide>
        <p15:guide id="9" pos="224">
          <p15:clr>
            <a:srgbClr val="FBAE40"/>
          </p15:clr>
        </p15:guide>
        <p15:guide id="10" orient="horz" pos="391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49FEC9CA-EC41-4A61-BF72-94584C4102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357667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3" imgH="416" progId="TCLayout.ActiveDocument.1">
                  <p:embed/>
                </p:oleObj>
              </mc:Choice>
              <mc:Fallback>
                <p:oleObj name="think-cell Slide" r:id="rId3" imgW="413" imgH="416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49FEC9CA-EC41-4A61-BF72-94584C4102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491454D-0275-4E6C-A608-0C014A828B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58050" y="752267"/>
            <a:ext cx="11484000" cy="664797"/>
          </a:xfrm>
        </p:spPr>
        <p:txBody>
          <a:bodyPr vert="horz"/>
          <a:lstStyle>
            <a:lvl1pPr rtl="0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Zwei Inhalte mit Untertitel</a:t>
            </a:r>
            <a:br>
              <a:rPr lang="de-DE" dirty="0"/>
            </a:br>
            <a:r>
              <a:rPr lang="de-DE" dirty="0"/>
              <a:t>Hier klicken, um Überschrift anzupassen (max. 2-zeilig)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F7529-BE97-4D9B-81C4-A91E80A02033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358050" y="2160000"/>
            <a:ext cx="5580000" cy="3600000"/>
          </a:xfrm>
        </p:spPr>
        <p:txBody>
          <a:bodyPr>
            <a:noAutofit/>
          </a:bodyPr>
          <a:lstStyle>
            <a:lvl1pPr rtl="0">
              <a:spcBef>
                <a:spcPts val="1200"/>
              </a:spcBef>
              <a:defRPr>
                <a:latin typeface="+mn-lt"/>
                <a:ea typeface="+mn-ea"/>
                <a:cs typeface="+mn-cs"/>
              </a:defRPr>
            </a:lvl1pPr>
            <a:lvl2pPr rtl="0">
              <a:defRPr>
                <a:latin typeface="+mn-lt"/>
                <a:ea typeface="+mn-ea"/>
                <a:cs typeface="+mn-cs"/>
              </a:defRPr>
            </a:lvl2pPr>
            <a:lvl3pPr rtl="0">
              <a:defRPr sz="1600">
                <a:latin typeface="+mn-lt"/>
                <a:ea typeface="+mn-ea"/>
                <a:cs typeface="+mn-cs"/>
              </a:defRPr>
            </a:lvl3pPr>
            <a:lvl4pPr rtl="0">
              <a:defRPr sz="1600">
                <a:latin typeface="+mn-lt"/>
                <a:ea typeface="+mn-ea"/>
                <a:cs typeface="+mn-cs"/>
              </a:defRPr>
            </a:lvl4pPr>
            <a:lvl5pPr rtl="0">
              <a:spcBef>
                <a:spcPts val="0"/>
              </a:spcBef>
              <a:defRPr sz="1400">
                <a:latin typeface="+mn-lt"/>
                <a:ea typeface="+mn-ea"/>
                <a:cs typeface="+mn-cs"/>
              </a:defRPr>
            </a:lvl5pPr>
          </a:lstStyle>
          <a:p>
            <a:r>
              <a:rPr lang="de-DE" dirty="0"/>
              <a:t>Textebene 1</a:t>
            </a:r>
          </a:p>
          <a:p>
            <a:pPr lvl="1"/>
            <a:r>
              <a:rPr lang="de-DE" dirty="0"/>
              <a:t>Textebene 2</a:t>
            </a:r>
          </a:p>
          <a:p>
            <a:pPr lvl="2"/>
            <a:r>
              <a:rPr lang="de-DE" dirty="0"/>
              <a:t>Textebene 3</a:t>
            </a:r>
          </a:p>
          <a:p>
            <a:pPr lvl="3"/>
            <a:r>
              <a:rPr lang="de-DE" dirty="0"/>
              <a:t>Textebene 4</a:t>
            </a:r>
          </a:p>
          <a:p>
            <a:pPr lvl="4"/>
            <a:r>
              <a:rPr lang="de-DE" dirty="0"/>
              <a:t>Textebene 5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E80936-E5EE-4025-B7B9-80EA929200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050" y="1620000"/>
            <a:ext cx="11484000" cy="249299"/>
          </a:xfrm>
        </p:spPr>
        <p:txBody>
          <a:bodyPr>
            <a:spAutoFit/>
          </a:bodyPr>
          <a:lstStyle>
            <a:lvl1pPr rtl="0">
              <a:spcBef>
                <a:spcPts val="0"/>
              </a:spcBef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Hier klicken, um Untertitel anzupassen (max. 2-zeilig)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7149676-1D16-478B-9BA5-4A55C2CA4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58050" y="6516000"/>
            <a:ext cx="10440000" cy="13849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l" rtl="0">
              <a:defRPr sz="1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Informationsveranstaltung zu den Masterstudiengängen der katho NRW am Standort Münster, WiSe 21/22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6C12ADF-9CE7-474E-B6CC-C18E3B1B5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42050" y="6516000"/>
            <a:ext cx="900000" cy="13849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r" rtl="0">
              <a:defRPr sz="1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D23FD3E-EA92-4EF9-B826-0F4AC5D6052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F23AA51D-6C77-4DF9-9D53-493A89AC89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050" y="5904000"/>
            <a:ext cx="11484000" cy="302647"/>
          </a:xfrm>
        </p:spPr>
        <p:txBody>
          <a:bodyPr anchor="b"/>
          <a:lstStyle>
            <a:lvl1pPr marL="0" indent="0" rtl="0">
              <a:spcBef>
                <a:spcPts val="200"/>
              </a:spcBef>
              <a:buFont typeface="Arial" panose="020B0604020202020204" pitchFamily="34" charset="0"/>
              <a:buNone/>
              <a:defRPr sz="1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* Hier klicken, um Fußnoten einzutragen</a:t>
            </a:r>
          </a:p>
          <a:p>
            <a:pPr lvl="0"/>
            <a:r>
              <a:rPr lang="de-DE" dirty="0"/>
              <a:t>** Fußnote 2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859FD81-1191-4498-A063-8D9BDB2C270B}"/>
              </a:ext>
            </a:extLst>
          </p:cNvPr>
          <p:cNvSpPr>
            <a:spLocks noGrp="1"/>
          </p:cNvSpPr>
          <p:nvPr>
            <p:ph idx="15" hasCustomPrompt="1"/>
          </p:nvPr>
        </p:nvSpPr>
        <p:spPr bwMode="gray">
          <a:xfrm>
            <a:off x="6262050" y="2160000"/>
            <a:ext cx="5580000" cy="3600000"/>
          </a:xfrm>
        </p:spPr>
        <p:txBody>
          <a:bodyPr>
            <a:noAutofit/>
          </a:bodyPr>
          <a:lstStyle>
            <a:lvl1pPr rtl="0">
              <a:spcBef>
                <a:spcPts val="1200"/>
              </a:spcBef>
              <a:defRPr>
                <a:latin typeface="+mn-lt"/>
                <a:ea typeface="+mn-ea"/>
                <a:cs typeface="+mn-cs"/>
              </a:defRPr>
            </a:lvl1pPr>
            <a:lvl2pPr rtl="0">
              <a:defRPr>
                <a:latin typeface="+mn-lt"/>
                <a:ea typeface="+mn-ea"/>
                <a:cs typeface="+mn-cs"/>
              </a:defRPr>
            </a:lvl2pPr>
            <a:lvl3pPr rtl="0">
              <a:defRPr sz="1600">
                <a:latin typeface="+mn-lt"/>
                <a:ea typeface="+mn-ea"/>
                <a:cs typeface="+mn-cs"/>
              </a:defRPr>
            </a:lvl3pPr>
            <a:lvl4pPr rtl="0">
              <a:defRPr sz="1600">
                <a:latin typeface="+mn-lt"/>
                <a:ea typeface="+mn-ea"/>
                <a:cs typeface="+mn-cs"/>
              </a:defRPr>
            </a:lvl4pPr>
            <a:lvl5pPr rtl="0">
              <a:spcBef>
                <a:spcPts val="0"/>
              </a:spcBef>
              <a:defRPr sz="1400">
                <a:latin typeface="+mn-lt"/>
                <a:ea typeface="+mn-ea"/>
                <a:cs typeface="+mn-cs"/>
              </a:defRPr>
            </a:lvl5pPr>
          </a:lstStyle>
          <a:p>
            <a:r>
              <a:rPr lang="de-DE" dirty="0"/>
              <a:t>Textebene 1</a:t>
            </a:r>
          </a:p>
          <a:p>
            <a:pPr lvl="1"/>
            <a:r>
              <a:rPr lang="de-DE" dirty="0"/>
              <a:t>Textebene 2</a:t>
            </a:r>
          </a:p>
          <a:p>
            <a:pPr lvl="2"/>
            <a:r>
              <a:rPr lang="de-DE" dirty="0"/>
              <a:t>Textebene 3</a:t>
            </a:r>
          </a:p>
          <a:p>
            <a:pPr lvl="3"/>
            <a:r>
              <a:rPr lang="de-DE" dirty="0"/>
              <a:t>Textebene 4</a:t>
            </a:r>
          </a:p>
          <a:p>
            <a:pPr lvl="4"/>
            <a:r>
              <a:rPr lang="de-DE" dirty="0"/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233493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84">
          <p15:clr>
            <a:srgbClr val="FBAE40"/>
          </p15:clr>
        </p15:guide>
        <p15:guide id="4" orient="horz" pos="1019">
          <p15:clr>
            <a:srgbClr val="FBAE40"/>
          </p15:clr>
        </p15:guide>
        <p15:guide id="5" orient="horz" pos="1361">
          <p15:clr>
            <a:srgbClr val="FBAE40"/>
          </p15:clr>
        </p15:guide>
        <p15:guide id="6" orient="horz" pos="3629">
          <p15:clr>
            <a:srgbClr val="FBAE40"/>
          </p15:clr>
        </p15:guide>
        <p15:guide id="7" orient="horz" pos="4201">
          <p15:clr>
            <a:srgbClr val="FBAE40"/>
          </p15:clr>
        </p15:guide>
        <p15:guide id="8" pos="7460">
          <p15:clr>
            <a:srgbClr val="FBAE40"/>
          </p15:clr>
        </p15:guide>
        <p15:guide id="9" pos="224">
          <p15:clr>
            <a:srgbClr val="FBAE40"/>
          </p15:clr>
        </p15:guide>
        <p15:guide id="10" orient="horz" pos="3910">
          <p15:clr>
            <a:srgbClr val="FBAE40"/>
          </p15:clr>
        </p15:guide>
        <p15:guide id="11" pos="3944">
          <p15:clr>
            <a:srgbClr val="FBAE40"/>
          </p15:clr>
        </p15:guide>
        <p15:guide id="12" pos="373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Diagramm mit Erklär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49FEC9CA-EC41-4A61-BF72-94584C4102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75669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3" imgH="416" progId="TCLayout.ActiveDocument.1">
                  <p:embed/>
                </p:oleObj>
              </mc:Choice>
              <mc:Fallback>
                <p:oleObj name="think-cell Slide" r:id="rId3" imgW="413" imgH="416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49FEC9CA-EC41-4A61-BF72-94584C4102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491454D-0275-4E6C-A608-0C014A828B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58050" y="752267"/>
            <a:ext cx="11484000" cy="664797"/>
          </a:xfrm>
        </p:spPr>
        <p:txBody>
          <a:bodyPr vert="horz"/>
          <a:lstStyle>
            <a:lvl1pPr rtl="0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Ein Diagramm mit </a:t>
            </a:r>
            <a:r>
              <a:rPr lang="de-DE" dirty="0" err="1"/>
              <a:t>Erklärtext</a:t>
            </a:r>
            <a:br>
              <a:rPr lang="de-DE" dirty="0"/>
            </a:br>
            <a:r>
              <a:rPr lang="de-DE" dirty="0"/>
              <a:t>Hier klicken, um Überschrift anzupassen (max. 2-zeilig)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7149676-1D16-478B-9BA5-4A55C2CA4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58050" y="6516000"/>
            <a:ext cx="10440000" cy="13849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l" rtl="0">
              <a:defRPr sz="1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Informationsveranstaltung zu den Masterstudiengängen der katho NRW am Standort Münster, WiSe 21/22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6C12ADF-9CE7-474E-B6CC-C18E3B1B5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42050" y="6516000"/>
            <a:ext cx="900000" cy="13849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r" rtl="0">
              <a:defRPr sz="1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D23FD3E-EA92-4EF9-B826-0F4AC5D6052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F23AA51D-6C77-4DF9-9D53-493A89AC89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050" y="5904000"/>
            <a:ext cx="11484000" cy="302647"/>
          </a:xfrm>
        </p:spPr>
        <p:txBody>
          <a:bodyPr anchor="b"/>
          <a:lstStyle>
            <a:lvl1pPr marL="0" indent="0" rtl="0">
              <a:spcBef>
                <a:spcPts val="200"/>
              </a:spcBef>
              <a:buFont typeface="Arial" panose="020B0604020202020204" pitchFamily="34" charset="0"/>
              <a:buNone/>
              <a:defRPr sz="1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* Hier klicken, um Fußnoten einzutragen</a:t>
            </a:r>
          </a:p>
          <a:p>
            <a:pPr lvl="0"/>
            <a:r>
              <a:rPr lang="de-DE" dirty="0"/>
              <a:t>** Fußnote 2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2C1EE99-3C33-4CC5-B7D3-B8200BDB5F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8050" y="5580000"/>
            <a:ext cx="11484000" cy="193899"/>
          </a:xfrm>
        </p:spPr>
        <p:txBody>
          <a:bodyPr anchor="b"/>
          <a:lstStyle>
            <a:lvl1pPr rtl="0">
              <a:defRPr sz="1400"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Text zum ganzseitigen Diagramm</a:t>
            </a:r>
          </a:p>
        </p:txBody>
      </p:sp>
      <p:sp>
        <p:nvSpPr>
          <p:cNvPr id="12" name="Chart Placeholder 6">
            <a:extLst>
              <a:ext uri="{FF2B5EF4-FFF2-40B4-BE49-F238E27FC236}">
                <a16:creationId xmlns:a16="http://schemas.microsoft.com/office/drawing/2014/main" id="{334FE027-2EAB-4995-8580-3994149C683C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 bwMode="gray">
          <a:xfrm>
            <a:off x="358050" y="1620000"/>
            <a:ext cx="11484000" cy="3780000"/>
          </a:xfrm>
        </p:spPr>
        <p:txBody>
          <a:bodyPr>
            <a:noAutofit/>
          </a:bodyPr>
          <a:lstStyle/>
          <a:p>
            <a:r>
              <a:rPr lang="de-DE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360986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84">
          <p15:clr>
            <a:srgbClr val="FBAE40"/>
          </p15:clr>
        </p15:guide>
        <p15:guide id="4" orient="horz" pos="1019">
          <p15:clr>
            <a:srgbClr val="FBAE40"/>
          </p15:clr>
        </p15:guide>
        <p15:guide id="5" orient="horz" pos="1361">
          <p15:clr>
            <a:srgbClr val="FBAE40"/>
          </p15:clr>
        </p15:guide>
        <p15:guide id="6" orient="horz" pos="3638">
          <p15:clr>
            <a:srgbClr val="FBAE40"/>
          </p15:clr>
        </p15:guide>
        <p15:guide id="7" orient="horz" pos="4201">
          <p15:clr>
            <a:srgbClr val="FBAE40"/>
          </p15:clr>
        </p15:guide>
        <p15:guide id="8" pos="7460">
          <p15:clr>
            <a:srgbClr val="FBAE40"/>
          </p15:clr>
        </p15:guide>
        <p15:guide id="9" pos="224">
          <p15:clr>
            <a:srgbClr val="FBAE40"/>
          </p15:clr>
        </p15:guide>
        <p15:guide id="10" orient="horz" pos="3911">
          <p15:clr>
            <a:srgbClr val="FBAE40"/>
          </p15:clr>
        </p15:guide>
        <p15:guide id="11" orient="horz" pos="340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halt mit Erklär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49FEC9CA-EC41-4A61-BF72-94584C4102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4266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3" imgH="416" progId="TCLayout.ActiveDocument.1">
                  <p:embed/>
                </p:oleObj>
              </mc:Choice>
              <mc:Fallback>
                <p:oleObj name="think-cell Slide" r:id="rId3" imgW="413" imgH="416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49FEC9CA-EC41-4A61-BF72-94584C4102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491454D-0275-4E6C-A608-0C014A828B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58050" y="752267"/>
            <a:ext cx="11484000" cy="664797"/>
          </a:xfrm>
        </p:spPr>
        <p:txBody>
          <a:bodyPr vert="horz"/>
          <a:lstStyle>
            <a:lvl1pPr rtl="0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Ein Inhalt mit </a:t>
            </a:r>
            <a:r>
              <a:rPr lang="de-DE" dirty="0" err="1"/>
              <a:t>Erklärtext</a:t>
            </a:r>
            <a:br>
              <a:rPr lang="de-DE" dirty="0"/>
            </a:br>
            <a:r>
              <a:rPr lang="de-DE" dirty="0"/>
              <a:t>Hier klicken, um Überschrift anzupassen (max. 2-zeilig)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7149676-1D16-478B-9BA5-4A55C2CA4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58050" y="6516000"/>
            <a:ext cx="10440000" cy="13849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l" rtl="0">
              <a:defRPr sz="1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Informationsveranstaltung zu den Masterstudiengängen der katho NRW am Standort Münster, WiSe 21/22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6C12ADF-9CE7-474E-B6CC-C18E3B1B5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42050" y="6516000"/>
            <a:ext cx="900000" cy="13849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r" rtl="0">
              <a:defRPr sz="1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D23FD3E-EA92-4EF9-B826-0F4AC5D6052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F23AA51D-6C77-4DF9-9D53-493A89AC89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050" y="5904000"/>
            <a:ext cx="11484000" cy="302647"/>
          </a:xfrm>
        </p:spPr>
        <p:txBody>
          <a:bodyPr anchor="b"/>
          <a:lstStyle>
            <a:lvl1pPr marL="0" indent="0" rtl="0">
              <a:spcBef>
                <a:spcPts val="200"/>
              </a:spcBef>
              <a:buFont typeface="Arial" panose="020B0604020202020204" pitchFamily="34" charset="0"/>
              <a:buNone/>
              <a:defRPr sz="1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* Hier klicken, um Fußnoten einzutragen</a:t>
            </a:r>
          </a:p>
          <a:p>
            <a:pPr lvl="0"/>
            <a:r>
              <a:rPr lang="de-DE" dirty="0"/>
              <a:t>** Fußnote 2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2C1EE99-3C33-4CC5-B7D3-B8200BDB5F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8050" y="5580000"/>
            <a:ext cx="11484000" cy="193899"/>
          </a:xfrm>
        </p:spPr>
        <p:txBody>
          <a:bodyPr anchor="b"/>
          <a:lstStyle>
            <a:lvl1pPr rtl="0">
              <a:defRPr sz="1400"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Text zum ganzseitigen Inhalt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C0E0C73-FFB6-4FFB-B4FE-63B12D1BF65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358050" y="1619999"/>
            <a:ext cx="11484000" cy="3780000"/>
          </a:xfrm>
        </p:spPr>
        <p:txBody>
          <a:bodyPr/>
          <a:lstStyle>
            <a:lvl1pPr rtl="0">
              <a:defRPr>
                <a:latin typeface="+mn-lt"/>
                <a:ea typeface="+mn-ea"/>
                <a:cs typeface="+mn-cs"/>
              </a:defRPr>
            </a:lvl1pPr>
            <a:lvl2pPr rtl="0">
              <a:defRPr>
                <a:latin typeface="+mn-lt"/>
                <a:ea typeface="+mn-ea"/>
                <a:cs typeface="+mn-cs"/>
              </a:defRPr>
            </a:lvl2pPr>
            <a:lvl3pPr rtl="0">
              <a:defRPr>
                <a:latin typeface="+mn-lt"/>
                <a:ea typeface="+mn-ea"/>
                <a:cs typeface="+mn-cs"/>
              </a:defRPr>
            </a:lvl3pPr>
            <a:lvl4pPr rtl="0">
              <a:defRPr>
                <a:latin typeface="+mn-lt"/>
                <a:ea typeface="+mn-ea"/>
                <a:cs typeface="+mn-cs"/>
              </a:defRPr>
            </a:lvl4pPr>
            <a:lvl5pPr rtl="0">
              <a:defRPr>
                <a:latin typeface="+mn-lt"/>
                <a:ea typeface="+mn-ea"/>
                <a:cs typeface="+mn-cs"/>
              </a:defRPr>
            </a:lvl5pPr>
          </a:lstStyle>
          <a:p>
            <a:r>
              <a:rPr lang="de-DE" dirty="0"/>
              <a:t>Textebene 1</a:t>
            </a:r>
          </a:p>
          <a:p>
            <a:pPr lvl="1"/>
            <a:r>
              <a:rPr lang="de-DE" dirty="0"/>
              <a:t>Textebene 2</a:t>
            </a:r>
          </a:p>
          <a:p>
            <a:pPr lvl="2"/>
            <a:r>
              <a:rPr lang="de-DE" dirty="0"/>
              <a:t>Textebene 3</a:t>
            </a:r>
          </a:p>
          <a:p>
            <a:pPr lvl="3"/>
            <a:r>
              <a:rPr lang="de-DE" dirty="0"/>
              <a:t>Textebene 4</a:t>
            </a:r>
          </a:p>
          <a:p>
            <a:pPr lvl="4"/>
            <a:r>
              <a:rPr lang="de-DE" dirty="0"/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3266935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84">
          <p15:clr>
            <a:srgbClr val="FBAE40"/>
          </p15:clr>
        </p15:guide>
        <p15:guide id="4" orient="horz" pos="1019">
          <p15:clr>
            <a:srgbClr val="FBAE40"/>
          </p15:clr>
        </p15:guide>
        <p15:guide id="5" orient="horz" pos="1361">
          <p15:clr>
            <a:srgbClr val="FBAE40"/>
          </p15:clr>
        </p15:guide>
        <p15:guide id="6" orient="horz" pos="3638">
          <p15:clr>
            <a:srgbClr val="FBAE40"/>
          </p15:clr>
        </p15:guide>
        <p15:guide id="7" orient="horz" pos="4201">
          <p15:clr>
            <a:srgbClr val="FBAE40"/>
          </p15:clr>
        </p15:guide>
        <p15:guide id="8" pos="7460">
          <p15:clr>
            <a:srgbClr val="FBAE40"/>
          </p15:clr>
        </p15:guide>
        <p15:guide id="9" pos="224">
          <p15:clr>
            <a:srgbClr val="FBAE40"/>
          </p15:clr>
        </p15:guide>
        <p15:guide id="10" orient="horz" pos="3910">
          <p15:clr>
            <a:srgbClr val="FBAE40"/>
          </p15:clr>
        </p15:guide>
        <p15:guide id="11" orient="horz" pos="340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Foto mit Bilduntertitel und 1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49FEC9CA-EC41-4A61-BF72-94584C4102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1242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3" imgH="416" progId="TCLayout.ActiveDocument.1">
                  <p:embed/>
                </p:oleObj>
              </mc:Choice>
              <mc:Fallback>
                <p:oleObj name="think-cell Slide" r:id="rId3" imgW="413" imgH="416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49FEC9CA-EC41-4A61-BF72-94584C4102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491454D-0275-4E6C-A608-0C014A828B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58050" y="752267"/>
            <a:ext cx="11484000" cy="664797"/>
          </a:xfrm>
        </p:spPr>
        <p:txBody>
          <a:bodyPr vert="horz"/>
          <a:lstStyle>
            <a:lvl1pPr rtl="0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Ein Foto mit Bilduntertitel und ein Inhalt</a:t>
            </a:r>
            <a:br>
              <a:rPr lang="de-DE" dirty="0"/>
            </a:br>
            <a:r>
              <a:rPr lang="de-DE" dirty="0"/>
              <a:t>Hier klicken, um Überschrift anzupassen (max. 2-zeilig)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7149676-1D16-478B-9BA5-4A55C2CA4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58050" y="6516000"/>
            <a:ext cx="10440000" cy="13849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l" rtl="0">
              <a:defRPr sz="1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Informationsveranstaltung zu den Masterstudiengängen der katho NRW am Standort Münster, WiSe 21/22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6C12ADF-9CE7-474E-B6CC-C18E3B1B5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42050" y="6516000"/>
            <a:ext cx="900000" cy="13849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r" rtl="0">
              <a:defRPr sz="1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D23FD3E-EA92-4EF9-B826-0F4AC5D6052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F23AA51D-6C77-4DF9-9D53-493A89AC89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050" y="5904000"/>
            <a:ext cx="11484000" cy="302647"/>
          </a:xfrm>
        </p:spPr>
        <p:txBody>
          <a:bodyPr anchor="b"/>
          <a:lstStyle>
            <a:lvl1pPr marL="0" indent="0" rtl="0">
              <a:spcBef>
                <a:spcPts val="200"/>
              </a:spcBef>
              <a:buFont typeface="Arial" panose="020B0604020202020204" pitchFamily="34" charset="0"/>
              <a:buNone/>
              <a:defRPr sz="1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* Hier klicken, um Fußnoten einzutragen</a:t>
            </a:r>
          </a:p>
          <a:p>
            <a:pPr lvl="0"/>
            <a:r>
              <a:rPr lang="de-DE" dirty="0"/>
              <a:t>** Fußnote 2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2C1EE99-3C33-4CC5-B7D3-B8200BDB5F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8050" y="5580000"/>
            <a:ext cx="5580000" cy="193899"/>
          </a:xfrm>
        </p:spPr>
        <p:txBody>
          <a:bodyPr anchor="b"/>
          <a:lstStyle>
            <a:lvl1pPr rtl="0">
              <a:defRPr sz="1400"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Text zum Foto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CE5B501-BA85-4ADF-8228-DAA79752BD1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358050" y="1620000"/>
            <a:ext cx="5580000" cy="3788613"/>
          </a:xfrm>
        </p:spPr>
        <p:txBody>
          <a:bodyPr>
            <a:norm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E96B163-5DC6-45C3-BD72-7DC6012A4FEB}"/>
              </a:ext>
            </a:extLst>
          </p:cNvPr>
          <p:cNvSpPr>
            <a:spLocks noGrp="1"/>
          </p:cNvSpPr>
          <p:nvPr>
            <p:ph idx="19" hasCustomPrompt="1"/>
          </p:nvPr>
        </p:nvSpPr>
        <p:spPr bwMode="gray">
          <a:xfrm>
            <a:off x="6262050" y="1620000"/>
            <a:ext cx="5580000" cy="3788553"/>
          </a:xfrm>
        </p:spPr>
        <p:txBody>
          <a:bodyPr>
            <a:noAutofit/>
          </a:bodyPr>
          <a:lstStyle>
            <a:lvl1pPr rtl="0">
              <a:spcBef>
                <a:spcPts val="1200"/>
              </a:spcBef>
              <a:defRPr>
                <a:latin typeface="+mn-lt"/>
                <a:ea typeface="+mn-ea"/>
                <a:cs typeface="+mn-cs"/>
              </a:defRPr>
            </a:lvl1pPr>
            <a:lvl2pPr rtl="0">
              <a:defRPr>
                <a:latin typeface="+mn-lt"/>
                <a:ea typeface="+mn-ea"/>
                <a:cs typeface="+mn-cs"/>
              </a:defRPr>
            </a:lvl2pPr>
            <a:lvl3pPr rtl="0">
              <a:defRPr sz="1600">
                <a:latin typeface="+mn-lt"/>
                <a:ea typeface="+mn-ea"/>
                <a:cs typeface="+mn-cs"/>
              </a:defRPr>
            </a:lvl3pPr>
            <a:lvl4pPr rtl="0">
              <a:defRPr sz="1600">
                <a:latin typeface="+mn-lt"/>
                <a:ea typeface="+mn-ea"/>
                <a:cs typeface="+mn-cs"/>
              </a:defRPr>
            </a:lvl4pPr>
            <a:lvl5pPr rtl="0">
              <a:spcBef>
                <a:spcPts val="0"/>
              </a:spcBef>
              <a:defRPr sz="1400">
                <a:latin typeface="+mn-lt"/>
                <a:ea typeface="+mn-ea"/>
                <a:cs typeface="+mn-cs"/>
              </a:defRPr>
            </a:lvl5pPr>
          </a:lstStyle>
          <a:p>
            <a:r>
              <a:rPr lang="de-DE" dirty="0"/>
              <a:t>Textebene 1</a:t>
            </a:r>
          </a:p>
          <a:p>
            <a:pPr lvl="1"/>
            <a:r>
              <a:rPr lang="de-DE" dirty="0"/>
              <a:t>Textebene 2</a:t>
            </a:r>
          </a:p>
          <a:p>
            <a:pPr lvl="2"/>
            <a:r>
              <a:rPr lang="de-DE" dirty="0"/>
              <a:t>Textebene 3</a:t>
            </a:r>
          </a:p>
          <a:p>
            <a:pPr lvl="3"/>
            <a:r>
              <a:rPr lang="de-DE" dirty="0"/>
              <a:t>Textebene 4</a:t>
            </a:r>
          </a:p>
          <a:p>
            <a:pPr lvl="4"/>
            <a:r>
              <a:rPr lang="de-DE" dirty="0"/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1033993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84">
          <p15:clr>
            <a:srgbClr val="FBAE40"/>
          </p15:clr>
        </p15:guide>
        <p15:guide id="4" orient="horz" pos="1019">
          <p15:clr>
            <a:srgbClr val="FBAE40"/>
          </p15:clr>
        </p15:guide>
        <p15:guide id="5" orient="horz" pos="1361">
          <p15:clr>
            <a:srgbClr val="FBAE40"/>
          </p15:clr>
        </p15:guide>
        <p15:guide id="6" orient="horz" pos="3638">
          <p15:clr>
            <a:srgbClr val="FBAE40"/>
          </p15:clr>
        </p15:guide>
        <p15:guide id="7" orient="horz" pos="4201">
          <p15:clr>
            <a:srgbClr val="FBAE40"/>
          </p15:clr>
        </p15:guide>
        <p15:guide id="8" pos="7460">
          <p15:clr>
            <a:srgbClr val="FBAE40"/>
          </p15:clr>
        </p15:guide>
        <p15:guide id="9" pos="224">
          <p15:clr>
            <a:srgbClr val="FBAE40"/>
          </p15:clr>
        </p15:guide>
        <p15:guide id="10" orient="horz" pos="3910">
          <p15:clr>
            <a:srgbClr val="FBAE40"/>
          </p15:clr>
        </p15:guide>
        <p15:guide id="11" orient="horz" pos="340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49FEC9CA-EC41-4A61-BF72-94584C4102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17929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3" imgH="416" progId="TCLayout.ActiveDocument.1">
                  <p:embed/>
                </p:oleObj>
              </mc:Choice>
              <mc:Fallback>
                <p:oleObj name="think-cell Slide" r:id="rId3" imgW="413" imgH="416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49FEC9CA-EC41-4A61-BF72-94584C4102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7149676-1D16-478B-9BA5-4A55C2CA4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58050" y="6516000"/>
            <a:ext cx="10440000" cy="13849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l" rtl="0">
              <a:defRPr sz="1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Informationsveranstaltung zu den Masterstudiengängen der katho NRW am Standort Münster, WiSe 21/22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6C12ADF-9CE7-474E-B6CC-C18E3B1B5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42050" y="6516000"/>
            <a:ext cx="900000" cy="13849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r" rtl="0">
              <a:defRPr sz="1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D23FD3E-EA92-4EF9-B826-0F4AC5D6052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065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84">
          <p15:clr>
            <a:srgbClr val="FBAE40"/>
          </p15:clr>
        </p15:guide>
        <p15:guide id="4" orient="horz" pos="1019">
          <p15:clr>
            <a:srgbClr val="FBAE40"/>
          </p15:clr>
        </p15:guide>
        <p15:guide id="7" orient="horz" pos="4201">
          <p15:clr>
            <a:srgbClr val="FBAE40"/>
          </p15:clr>
        </p15:guide>
        <p15:guide id="8" pos="7460">
          <p15:clr>
            <a:srgbClr val="FBAE40"/>
          </p15:clr>
        </p15:guide>
        <p15:guide id="9" pos="224">
          <p15:clr>
            <a:srgbClr val="FBAE40"/>
          </p15:clr>
        </p15:guide>
        <p15:guide id="10" orient="horz" pos="391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742E7D71-D5BD-48C6-87A9-6521266E4A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0885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3" imgH="416" progId="TCLayout.ActiveDocument.1">
                  <p:embed/>
                </p:oleObj>
              </mc:Choice>
              <mc:Fallback>
                <p:oleObj name="think-cell Slide" r:id="rId3" imgW="413" imgH="416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742E7D71-D5BD-48C6-87A9-6521266E4A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6BD8388A-154F-4A26-AE37-A880C7F722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>
          <a:xfrm>
            <a:off x="1512000" y="6516000"/>
            <a:ext cx="10440000" cy="138499"/>
          </a:xfrm>
        </p:spPr>
        <p:txBody>
          <a:bodyPr/>
          <a:lstStyle>
            <a:lvl1pPr rtl="0">
              <a:defRPr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Informationsveranstaltung zu den Masterstudiengängen der katho NRW am Standort Münster, WiSe 21/22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CD16B7D-03D5-4D53-B70F-F53550B50D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512000" y="2901600"/>
            <a:ext cx="9480000" cy="1218795"/>
          </a:xfrm>
        </p:spPr>
        <p:txBody>
          <a:bodyPr vert="horz" anchor="b"/>
          <a:lstStyle>
            <a:lvl1pPr algn="l" rtl="0">
              <a:defRPr sz="4400" b="0"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Abschlussfolie</a:t>
            </a:r>
            <a:br>
              <a:rPr lang="de-DE" dirty="0"/>
            </a:br>
            <a:r>
              <a:rPr lang="de-DE" dirty="0"/>
              <a:t>Herzlichen Dank für Ihre Aufmerksamkeit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C4A1F-7223-4581-8914-93A0C0D247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11999" y="4716000"/>
            <a:ext cx="4572000" cy="4985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Hier klicken, um weitere Informationen hinzuzufügen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B510DC4-CDFD-4460-AD3C-B98DE8EBFA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20000" y="4716000"/>
            <a:ext cx="4572000" cy="4985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Hier klicken, um weitere Informationen hinzuzufügen</a:t>
            </a:r>
          </a:p>
        </p:txBody>
      </p:sp>
      <p:pic>
        <p:nvPicPr>
          <p:cNvPr id="12" name="Picture 11" descr="Text&#10;&#10;Description automatically generated with low confidence">
            <a:extLst>
              <a:ext uri="{FF2B5EF4-FFF2-40B4-BE49-F238E27FC236}">
                <a16:creationId xmlns:a16="http://schemas.microsoft.com/office/drawing/2014/main" id="{6A1187FF-9BA7-4D4C-9FEF-0F28C84FF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4523" y="1882193"/>
            <a:ext cx="1456191" cy="2495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AF7C69-85B4-41DA-909C-94EBAFBB877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2030" y="1085832"/>
            <a:ext cx="3363468" cy="114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27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50">
          <p15:clr>
            <a:srgbClr val="FBAE40"/>
          </p15:clr>
        </p15:guide>
        <p15:guide id="2" orient="horz" pos="2969">
          <p15:clr>
            <a:srgbClr val="FBAE40"/>
          </p15:clr>
        </p15:guide>
        <p15:guide id="3" orient="horz" pos="2540">
          <p15:clr>
            <a:srgbClr val="FBAE40"/>
          </p15:clr>
        </p15:guide>
        <p15:guide id="4" orient="horz" pos="419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halt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49FEC9CA-EC41-4A61-BF72-94584C4102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52296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3" imgH="416" progId="TCLayout.ActiveDocument.1">
                  <p:embed/>
                </p:oleObj>
              </mc:Choice>
              <mc:Fallback>
                <p:oleObj name="think-cell Slide" r:id="rId3" imgW="413" imgH="416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49FEC9CA-EC41-4A61-BF72-94584C4102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491454D-0275-4E6C-A608-0C014A828B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58050" y="752267"/>
            <a:ext cx="11484000" cy="664797"/>
          </a:xfrm>
        </p:spPr>
        <p:txBody>
          <a:bodyPr vert="horz"/>
          <a:lstStyle>
            <a:lvl1pPr rtl="0">
              <a:defRPr b="0"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Ein Inhalt mit Untertitel</a:t>
            </a:r>
            <a:br>
              <a:rPr lang="de-DE" dirty="0"/>
            </a:br>
            <a:r>
              <a:rPr lang="de-DE" dirty="0"/>
              <a:t>Hier klicken, um Überschrift anzupassen (max. 2-zeilig)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F7529-BE97-4D9B-81C4-A91E80A02033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358050" y="2160000"/>
            <a:ext cx="11484000" cy="3600000"/>
          </a:xfrm>
        </p:spPr>
        <p:txBody>
          <a:bodyPr>
            <a:noAutofit/>
          </a:bodyPr>
          <a:lstStyle>
            <a:lvl1pPr rtl="0">
              <a:spcBef>
                <a:spcPts val="1200"/>
              </a:spcBef>
              <a:defRPr>
                <a:latin typeface="+mn-lt"/>
                <a:ea typeface="+mn-ea"/>
                <a:cs typeface="+mn-cs"/>
              </a:defRPr>
            </a:lvl1pPr>
            <a:lvl2pPr rtl="0">
              <a:defRPr>
                <a:latin typeface="+mn-lt"/>
                <a:ea typeface="+mn-ea"/>
                <a:cs typeface="+mn-cs"/>
              </a:defRPr>
            </a:lvl2pPr>
            <a:lvl3pPr rtl="0">
              <a:defRPr sz="1600">
                <a:latin typeface="+mn-lt"/>
                <a:ea typeface="+mn-ea"/>
                <a:cs typeface="+mn-cs"/>
              </a:defRPr>
            </a:lvl3pPr>
            <a:lvl4pPr rtl="0">
              <a:defRPr sz="1600">
                <a:latin typeface="+mn-lt"/>
                <a:ea typeface="+mn-ea"/>
                <a:cs typeface="+mn-cs"/>
              </a:defRPr>
            </a:lvl4pPr>
            <a:lvl5pPr rtl="0">
              <a:spcBef>
                <a:spcPts val="0"/>
              </a:spcBef>
              <a:defRPr sz="1400">
                <a:latin typeface="+mn-lt"/>
                <a:ea typeface="+mn-ea"/>
                <a:cs typeface="+mn-cs"/>
              </a:defRPr>
            </a:lvl5pPr>
          </a:lstStyle>
          <a:p>
            <a:r>
              <a:rPr lang="de-DE" dirty="0"/>
              <a:t>Textebene 1</a:t>
            </a:r>
          </a:p>
          <a:p>
            <a:pPr lvl="1"/>
            <a:r>
              <a:rPr lang="de-DE" dirty="0"/>
              <a:t>Textebene 2</a:t>
            </a:r>
          </a:p>
          <a:p>
            <a:pPr lvl="2"/>
            <a:r>
              <a:rPr lang="de-DE" dirty="0"/>
              <a:t>Textebene 3</a:t>
            </a:r>
          </a:p>
          <a:p>
            <a:pPr lvl="3"/>
            <a:r>
              <a:rPr lang="de-DE" dirty="0"/>
              <a:t>Textebene 4</a:t>
            </a:r>
          </a:p>
          <a:p>
            <a:pPr lvl="4"/>
            <a:r>
              <a:rPr lang="de-DE" dirty="0"/>
              <a:t>Textebene 5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E80936-E5EE-4025-B7B9-80EA929200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050" y="1620000"/>
            <a:ext cx="11484000" cy="249299"/>
          </a:xfrm>
        </p:spPr>
        <p:txBody>
          <a:bodyPr>
            <a:spAutoFit/>
          </a:bodyPr>
          <a:lstStyle>
            <a:lvl1pPr rtl="0">
              <a:spcBef>
                <a:spcPts val="0"/>
              </a:spcBef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Hier klicken, um Untertitel anzupassen (max. 2-zeilig)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7149676-1D16-478B-9BA5-4A55C2CA4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58050" y="6516000"/>
            <a:ext cx="10440000" cy="13849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l" rtl="0">
              <a:defRPr sz="1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Informationsveranstaltung zu den Masterstudiengängen der katho NRW am Standort Münster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6C12ADF-9CE7-474E-B6CC-C18E3B1B5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42050" y="6516000"/>
            <a:ext cx="900000" cy="13849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r" rtl="0">
              <a:defRPr sz="1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D23FD3E-EA92-4EF9-B826-0F4AC5D6052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F23AA51D-6C77-4DF9-9D53-493A89AC89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050" y="5904000"/>
            <a:ext cx="11484000" cy="302647"/>
          </a:xfrm>
        </p:spPr>
        <p:txBody>
          <a:bodyPr anchor="b"/>
          <a:lstStyle>
            <a:lvl1pPr marL="0" indent="0" rtl="0">
              <a:spcBef>
                <a:spcPts val="200"/>
              </a:spcBef>
              <a:buFont typeface="Arial" panose="020B0604020202020204" pitchFamily="34" charset="0"/>
              <a:buNone/>
              <a:defRPr sz="1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* Hier klicken, um Fußnoten einzutragen</a:t>
            </a:r>
          </a:p>
          <a:p>
            <a:pPr lvl="0"/>
            <a:r>
              <a:rPr lang="de-DE" dirty="0"/>
              <a:t>** Fußnote 2</a:t>
            </a:r>
          </a:p>
        </p:txBody>
      </p:sp>
    </p:spTree>
    <p:extLst>
      <p:ext uri="{BB962C8B-B14F-4D97-AF65-F5344CB8AC3E}">
        <p14:creationId xmlns:p14="http://schemas.microsoft.com/office/powerpoint/2010/main" val="2988383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84">
          <p15:clr>
            <a:srgbClr val="FBAE40"/>
          </p15:clr>
        </p15:guide>
        <p15:guide id="4" orient="horz" pos="1019">
          <p15:clr>
            <a:srgbClr val="FBAE40"/>
          </p15:clr>
        </p15:guide>
        <p15:guide id="5" orient="horz" pos="1361">
          <p15:clr>
            <a:srgbClr val="FBAE40"/>
          </p15:clr>
        </p15:guide>
        <p15:guide id="6" orient="horz" pos="3629">
          <p15:clr>
            <a:srgbClr val="FBAE40"/>
          </p15:clr>
        </p15:guide>
        <p15:guide id="7" orient="horz" pos="4193">
          <p15:clr>
            <a:srgbClr val="FBAE40"/>
          </p15:clr>
        </p15:guide>
        <p15:guide id="8" pos="7460">
          <p15:clr>
            <a:srgbClr val="FBAE40"/>
          </p15:clr>
        </p15:guide>
        <p15:guide id="9" pos="224">
          <p15:clr>
            <a:srgbClr val="FBAE40"/>
          </p15:clr>
        </p15:guide>
        <p15:guide id="10" orient="horz" pos="391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49FEC9CA-EC41-4A61-BF72-94584C4102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357667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3" imgH="416" progId="TCLayout.ActiveDocument.1">
                  <p:embed/>
                </p:oleObj>
              </mc:Choice>
              <mc:Fallback>
                <p:oleObj name="think-cell Slide" r:id="rId3" imgW="413" imgH="416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49FEC9CA-EC41-4A61-BF72-94584C4102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491454D-0275-4E6C-A608-0C014A828B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58050" y="752267"/>
            <a:ext cx="11484000" cy="664797"/>
          </a:xfrm>
        </p:spPr>
        <p:txBody>
          <a:bodyPr vert="horz"/>
          <a:lstStyle>
            <a:lvl1pPr rtl="0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Zwei Inhalte mit Untertitel</a:t>
            </a:r>
            <a:br>
              <a:rPr lang="de-DE" dirty="0"/>
            </a:br>
            <a:r>
              <a:rPr lang="de-DE" dirty="0"/>
              <a:t>Hier klicken, um Überschrift anzupassen (max. 2-zeilig)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F7529-BE97-4D9B-81C4-A91E80A02033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358050" y="2160000"/>
            <a:ext cx="5580000" cy="3600000"/>
          </a:xfrm>
        </p:spPr>
        <p:txBody>
          <a:bodyPr>
            <a:noAutofit/>
          </a:bodyPr>
          <a:lstStyle>
            <a:lvl1pPr rtl="0">
              <a:spcBef>
                <a:spcPts val="1200"/>
              </a:spcBef>
              <a:defRPr>
                <a:latin typeface="+mn-lt"/>
                <a:ea typeface="+mn-ea"/>
                <a:cs typeface="+mn-cs"/>
              </a:defRPr>
            </a:lvl1pPr>
            <a:lvl2pPr rtl="0">
              <a:defRPr>
                <a:latin typeface="+mn-lt"/>
                <a:ea typeface="+mn-ea"/>
                <a:cs typeface="+mn-cs"/>
              </a:defRPr>
            </a:lvl2pPr>
            <a:lvl3pPr rtl="0">
              <a:defRPr sz="1600">
                <a:latin typeface="+mn-lt"/>
                <a:ea typeface="+mn-ea"/>
                <a:cs typeface="+mn-cs"/>
              </a:defRPr>
            </a:lvl3pPr>
            <a:lvl4pPr rtl="0">
              <a:defRPr sz="1600">
                <a:latin typeface="+mn-lt"/>
                <a:ea typeface="+mn-ea"/>
                <a:cs typeface="+mn-cs"/>
              </a:defRPr>
            </a:lvl4pPr>
            <a:lvl5pPr rtl="0">
              <a:spcBef>
                <a:spcPts val="0"/>
              </a:spcBef>
              <a:defRPr sz="1400">
                <a:latin typeface="+mn-lt"/>
                <a:ea typeface="+mn-ea"/>
                <a:cs typeface="+mn-cs"/>
              </a:defRPr>
            </a:lvl5pPr>
          </a:lstStyle>
          <a:p>
            <a:r>
              <a:rPr lang="de-DE" dirty="0"/>
              <a:t>Textebene 1</a:t>
            </a:r>
          </a:p>
          <a:p>
            <a:pPr lvl="1"/>
            <a:r>
              <a:rPr lang="de-DE" dirty="0"/>
              <a:t>Textebene 2</a:t>
            </a:r>
          </a:p>
          <a:p>
            <a:pPr lvl="2"/>
            <a:r>
              <a:rPr lang="de-DE" dirty="0"/>
              <a:t>Textebene 3</a:t>
            </a:r>
          </a:p>
          <a:p>
            <a:pPr lvl="3"/>
            <a:r>
              <a:rPr lang="de-DE" dirty="0"/>
              <a:t>Textebene 4</a:t>
            </a:r>
          </a:p>
          <a:p>
            <a:pPr lvl="4"/>
            <a:r>
              <a:rPr lang="de-DE" dirty="0"/>
              <a:t>Textebene 5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E80936-E5EE-4025-B7B9-80EA929200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050" y="1620000"/>
            <a:ext cx="11484000" cy="249299"/>
          </a:xfrm>
        </p:spPr>
        <p:txBody>
          <a:bodyPr>
            <a:spAutoFit/>
          </a:bodyPr>
          <a:lstStyle>
            <a:lvl1pPr rtl="0">
              <a:spcBef>
                <a:spcPts val="0"/>
              </a:spcBef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Hier klicken, um Untertitel anzupassen (max. 2-zeilig)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7149676-1D16-478B-9BA5-4A55C2CA4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58050" y="6516000"/>
            <a:ext cx="10440000" cy="13849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l" rtl="0">
              <a:defRPr sz="1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Informationsveranstaltung zu den Masterstudiengängen der katho NRW am Standort Münster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6C12ADF-9CE7-474E-B6CC-C18E3B1B5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42050" y="6516000"/>
            <a:ext cx="900000" cy="13849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r" rtl="0">
              <a:defRPr sz="1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D23FD3E-EA92-4EF9-B826-0F4AC5D6052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F23AA51D-6C77-4DF9-9D53-493A89AC89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050" y="5904000"/>
            <a:ext cx="11484000" cy="302647"/>
          </a:xfrm>
        </p:spPr>
        <p:txBody>
          <a:bodyPr anchor="b"/>
          <a:lstStyle>
            <a:lvl1pPr marL="0" indent="0" rtl="0">
              <a:spcBef>
                <a:spcPts val="200"/>
              </a:spcBef>
              <a:buFont typeface="Arial" panose="020B0604020202020204" pitchFamily="34" charset="0"/>
              <a:buNone/>
              <a:defRPr sz="1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* Hier klicken, um Fußnoten einzutragen</a:t>
            </a:r>
          </a:p>
          <a:p>
            <a:pPr lvl="0"/>
            <a:r>
              <a:rPr lang="de-DE" dirty="0"/>
              <a:t>** Fußnote 2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859FD81-1191-4498-A063-8D9BDB2C270B}"/>
              </a:ext>
            </a:extLst>
          </p:cNvPr>
          <p:cNvSpPr>
            <a:spLocks noGrp="1"/>
          </p:cNvSpPr>
          <p:nvPr>
            <p:ph idx="15" hasCustomPrompt="1"/>
          </p:nvPr>
        </p:nvSpPr>
        <p:spPr bwMode="gray">
          <a:xfrm>
            <a:off x="6262050" y="2160000"/>
            <a:ext cx="5580000" cy="3600000"/>
          </a:xfrm>
        </p:spPr>
        <p:txBody>
          <a:bodyPr>
            <a:noAutofit/>
          </a:bodyPr>
          <a:lstStyle>
            <a:lvl1pPr rtl="0">
              <a:spcBef>
                <a:spcPts val="1200"/>
              </a:spcBef>
              <a:defRPr>
                <a:latin typeface="+mn-lt"/>
                <a:ea typeface="+mn-ea"/>
                <a:cs typeface="+mn-cs"/>
              </a:defRPr>
            </a:lvl1pPr>
            <a:lvl2pPr rtl="0">
              <a:defRPr>
                <a:latin typeface="+mn-lt"/>
                <a:ea typeface="+mn-ea"/>
                <a:cs typeface="+mn-cs"/>
              </a:defRPr>
            </a:lvl2pPr>
            <a:lvl3pPr rtl="0">
              <a:defRPr sz="1600">
                <a:latin typeface="+mn-lt"/>
                <a:ea typeface="+mn-ea"/>
                <a:cs typeface="+mn-cs"/>
              </a:defRPr>
            </a:lvl3pPr>
            <a:lvl4pPr rtl="0">
              <a:defRPr sz="1600">
                <a:latin typeface="+mn-lt"/>
                <a:ea typeface="+mn-ea"/>
                <a:cs typeface="+mn-cs"/>
              </a:defRPr>
            </a:lvl4pPr>
            <a:lvl5pPr rtl="0">
              <a:spcBef>
                <a:spcPts val="0"/>
              </a:spcBef>
              <a:defRPr sz="1400">
                <a:latin typeface="+mn-lt"/>
                <a:ea typeface="+mn-ea"/>
                <a:cs typeface="+mn-cs"/>
              </a:defRPr>
            </a:lvl5pPr>
          </a:lstStyle>
          <a:p>
            <a:r>
              <a:rPr lang="de-DE" dirty="0"/>
              <a:t>Textebene 1</a:t>
            </a:r>
          </a:p>
          <a:p>
            <a:pPr lvl="1"/>
            <a:r>
              <a:rPr lang="de-DE" dirty="0"/>
              <a:t>Textebene 2</a:t>
            </a:r>
          </a:p>
          <a:p>
            <a:pPr lvl="2"/>
            <a:r>
              <a:rPr lang="de-DE" dirty="0"/>
              <a:t>Textebene 3</a:t>
            </a:r>
          </a:p>
          <a:p>
            <a:pPr lvl="3"/>
            <a:r>
              <a:rPr lang="de-DE" dirty="0"/>
              <a:t>Textebene 4</a:t>
            </a:r>
          </a:p>
          <a:p>
            <a:pPr lvl="4"/>
            <a:r>
              <a:rPr lang="de-DE" dirty="0"/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3027457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84">
          <p15:clr>
            <a:srgbClr val="FBAE40"/>
          </p15:clr>
        </p15:guide>
        <p15:guide id="4" orient="horz" pos="1019">
          <p15:clr>
            <a:srgbClr val="FBAE40"/>
          </p15:clr>
        </p15:guide>
        <p15:guide id="5" orient="horz" pos="1361">
          <p15:clr>
            <a:srgbClr val="FBAE40"/>
          </p15:clr>
        </p15:guide>
        <p15:guide id="6" orient="horz" pos="3629">
          <p15:clr>
            <a:srgbClr val="FBAE40"/>
          </p15:clr>
        </p15:guide>
        <p15:guide id="7" orient="horz" pos="4201">
          <p15:clr>
            <a:srgbClr val="FBAE40"/>
          </p15:clr>
        </p15:guide>
        <p15:guide id="8" pos="7460">
          <p15:clr>
            <a:srgbClr val="FBAE40"/>
          </p15:clr>
        </p15:guide>
        <p15:guide id="9" pos="224">
          <p15:clr>
            <a:srgbClr val="FBAE40"/>
          </p15:clr>
        </p15:guide>
        <p15:guide id="10" orient="horz" pos="3910">
          <p15:clr>
            <a:srgbClr val="FBAE40"/>
          </p15:clr>
        </p15:guide>
        <p15:guide id="11" pos="3944">
          <p15:clr>
            <a:srgbClr val="FBAE40"/>
          </p15:clr>
        </p15:guide>
        <p15:guide id="12" pos="373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Diagramm mit Erklär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49FEC9CA-EC41-4A61-BF72-94584C4102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75669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3" imgH="416" progId="TCLayout.ActiveDocument.1">
                  <p:embed/>
                </p:oleObj>
              </mc:Choice>
              <mc:Fallback>
                <p:oleObj name="think-cell Slide" r:id="rId3" imgW="413" imgH="416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49FEC9CA-EC41-4A61-BF72-94584C4102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491454D-0275-4E6C-A608-0C014A828B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58050" y="752267"/>
            <a:ext cx="11484000" cy="664797"/>
          </a:xfrm>
        </p:spPr>
        <p:txBody>
          <a:bodyPr vert="horz"/>
          <a:lstStyle>
            <a:lvl1pPr rtl="0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Ein Diagramm mit </a:t>
            </a:r>
            <a:r>
              <a:rPr lang="de-DE" dirty="0" err="1"/>
              <a:t>Erklärtext</a:t>
            </a:r>
            <a:br>
              <a:rPr lang="de-DE" dirty="0"/>
            </a:br>
            <a:r>
              <a:rPr lang="de-DE" dirty="0"/>
              <a:t>Hier klicken, um Überschrift anzupassen (max. 2-zeilig)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7149676-1D16-478B-9BA5-4A55C2CA4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58050" y="6516000"/>
            <a:ext cx="10440000" cy="13849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l" rtl="0">
              <a:defRPr sz="1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Informationsveranstaltung zu den Masterstudiengängen der katho NRW am Standort Münster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6C12ADF-9CE7-474E-B6CC-C18E3B1B5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42050" y="6516000"/>
            <a:ext cx="900000" cy="13849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r" rtl="0">
              <a:defRPr sz="1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D23FD3E-EA92-4EF9-B826-0F4AC5D6052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F23AA51D-6C77-4DF9-9D53-493A89AC89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050" y="5904000"/>
            <a:ext cx="11484000" cy="302647"/>
          </a:xfrm>
        </p:spPr>
        <p:txBody>
          <a:bodyPr anchor="b"/>
          <a:lstStyle>
            <a:lvl1pPr marL="0" indent="0" rtl="0">
              <a:spcBef>
                <a:spcPts val="200"/>
              </a:spcBef>
              <a:buFont typeface="Arial" panose="020B0604020202020204" pitchFamily="34" charset="0"/>
              <a:buNone/>
              <a:defRPr sz="1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* Hier klicken, um Fußnoten einzutragen</a:t>
            </a:r>
          </a:p>
          <a:p>
            <a:pPr lvl="0"/>
            <a:r>
              <a:rPr lang="de-DE" dirty="0"/>
              <a:t>** Fußnote 2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2C1EE99-3C33-4CC5-B7D3-B8200BDB5F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8050" y="5580000"/>
            <a:ext cx="11484000" cy="193899"/>
          </a:xfrm>
        </p:spPr>
        <p:txBody>
          <a:bodyPr anchor="b"/>
          <a:lstStyle>
            <a:lvl1pPr rtl="0">
              <a:defRPr sz="1400"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Text zum ganzseitigen Diagramm</a:t>
            </a:r>
          </a:p>
        </p:txBody>
      </p:sp>
      <p:sp>
        <p:nvSpPr>
          <p:cNvPr id="12" name="Chart Placeholder 6">
            <a:extLst>
              <a:ext uri="{FF2B5EF4-FFF2-40B4-BE49-F238E27FC236}">
                <a16:creationId xmlns:a16="http://schemas.microsoft.com/office/drawing/2014/main" id="{334FE027-2EAB-4995-8580-3994149C683C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 bwMode="gray">
          <a:xfrm>
            <a:off x="358050" y="1620000"/>
            <a:ext cx="11484000" cy="3780000"/>
          </a:xfrm>
        </p:spPr>
        <p:txBody>
          <a:bodyPr>
            <a:noAutofit/>
          </a:bodyPr>
          <a:lstStyle/>
          <a:p>
            <a:r>
              <a:rPr lang="de-DE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92701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84">
          <p15:clr>
            <a:srgbClr val="FBAE40"/>
          </p15:clr>
        </p15:guide>
        <p15:guide id="4" orient="horz" pos="1019">
          <p15:clr>
            <a:srgbClr val="FBAE40"/>
          </p15:clr>
        </p15:guide>
        <p15:guide id="5" orient="horz" pos="1361">
          <p15:clr>
            <a:srgbClr val="FBAE40"/>
          </p15:clr>
        </p15:guide>
        <p15:guide id="6" orient="horz" pos="3638">
          <p15:clr>
            <a:srgbClr val="FBAE40"/>
          </p15:clr>
        </p15:guide>
        <p15:guide id="7" orient="horz" pos="4201">
          <p15:clr>
            <a:srgbClr val="FBAE40"/>
          </p15:clr>
        </p15:guide>
        <p15:guide id="8" pos="7460">
          <p15:clr>
            <a:srgbClr val="FBAE40"/>
          </p15:clr>
        </p15:guide>
        <p15:guide id="9" pos="224">
          <p15:clr>
            <a:srgbClr val="FBAE40"/>
          </p15:clr>
        </p15:guide>
        <p15:guide id="10" orient="horz" pos="3911">
          <p15:clr>
            <a:srgbClr val="FBAE40"/>
          </p15:clr>
        </p15:guide>
        <p15:guide id="11" orient="horz" pos="340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halt mit Erklär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49FEC9CA-EC41-4A61-BF72-94584C4102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4266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3" imgH="416" progId="TCLayout.ActiveDocument.1">
                  <p:embed/>
                </p:oleObj>
              </mc:Choice>
              <mc:Fallback>
                <p:oleObj name="think-cell Slide" r:id="rId3" imgW="413" imgH="416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49FEC9CA-EC41-4A61-BF72-94584C4102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491454D-0275-4E6C-A608-0C014A828B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58050" y="752267"/>
            <a:ext cx="11484000" cy="664797"/>
          </a:xfrm>
        </p:spPr>
        <p:txBody>
          <a:bodyPr vert="horz"/>
          <a:lstStyle>
            <a:lvl1pPr rtl="0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Ein Inhalt mit </a:t>
            </a:r>
            <a:r>
              <a:rPr lang="de-DE" dirty="0" err="1"/>
              <a:t>Erklärtext</a:t>
            </a:r>
            <a:br>
              <a:rPr lang="de-DE" dirty="0"/>
            </a:br>
            <a:r>
              <a:rPr lang="de-DE" dirty="0"/>
              <a:t>Hier klicken, um Überschrift anzupassen (max. 2-zeilig)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7149676-1D16-478B-9BA5-4A55C2CA4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58050" y="6516000"/>
            <a:ext cx="10440000" cy="13849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l" rtl="0">
              <a:defRPr sz="1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Informationsveranstaltung zu den Masterstudiengängen der katho NRW am Standort Münster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6C12ADF-9CE7-474E-B6CC-C18E3B1B5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42050" y="6516000"/>
            <a:ext cx="900000" cy="13849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r" rtl="0">
              <a:defRPr sz="1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D23FD3E-EA92-4EF9-B826-0F4AC5D6052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F23AA51D-6C77-4DF9-9D53-493A89AC89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050" y="5904000"/>
            <a:ext cx="11484000" cy="302647"/>
          </a:xfrm>
        </p:spPr>
        <p:txBody>
          <a:bodyPr anchor="b"/>
          <a:lstStyle>
            <a:lvl1pPr marL="0" indent="0" rtl="0">
              <a:spcBef>
                <a:spcPts val="200"/>
              </a:spcBef>
              <a:buFont typeface="Arial" panose="020B0604020202020204" pitchFamily="34" charset="0"/>
              <a:buNone/>
              <a:defRPr sz="1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* Hier klicken, um Fußnoten einzutragen</a:t>
            </a:r>
          </a:p>
          <a:p>
            <a:pPr lvl="0"/>
            <a:r>
              <a:rPr lang="de-DE" dirty="0"/>
              <a:t>** Fußnote 2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2C1EE99-3C33-4CC5-B7D3-B8200BDB5F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8050" y="5580000"/>
            <a:ext cx="11484000" cy="193899"/>
          </a:xfrm>
        </p:spPr>
        <p:txBody>
          <a:bodyPr anchor="b"/>
          <a:lstStyle>
            <a:lvl1pPr rtl="0">
              <a:defRPr sz="1400"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Text zum ganzseitigen Inhalt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C0E0C73-FFB6-4FFB-B4FE-63B12D1BF65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358050" y="1619999"/>
            <a:ext cx="11484000" cy="3780000"/>
          </a:xfrm>
        </p:spPr>
        <p:txBody>
          <a:bodyPr/>
          <a:lstStyle>
            <a:lvl1pPr rtl="0">
              <a:defRPr>
                <a:latin typeface="+mn-lt"/>
                <a:ea typeface="+mn-ea"/>
                <a:cs typeface="+mn-cs"/>
              </a:defRPr>
            </a:lvl1pPr>
            <a:lvl2pPr rtl="0">
              <a:defRPr>
                <a:latin typeface="+mn-lt"/>
                <a:ea typeface="+mn-ea"/>
                <a:cs typeface="+mn-cs"/>
              </a:defRPr>
            </a:lvl2pPr>
            <a:lvl3pPr rtl="0">
              <a:defRPr>
                <a:latin typeface="+mn-lt"/>
                <a:ea typeface="+mn-ea"/>
                <a:cs typeface="+mn-cs"/>
              </a:defRPr>
            </a:lvl3pPr>
            <a:lvl4pPr rtl="0">
              <a:defRPr>
                <a:latin typeface="+mn-lt"/>
                <a:ea typeface="+mn-ea"/>
                <a:cs typeface="+mn-cs"/>
              </a:defRPr>
            </a:lvl4pPr>
            <a:lvl5pPr rtl="0">
              <a:defRPr>
                <a:latin typeface="+mn-lt"/>
                <a:ea typeface="+mn-ea"/>
                <a:cs typeface="+mn-cs"/>
              </a:defRPr>
            </a:lvl5pPr>
          </a:lstStyle>
          <a:p>
            <a:r>
              <a:rPr lang="de-DE" dirty="0"/>
              <a:t>Textebene 1</a:t>
            </a:r>
          </a:p>
          <a:p>
            <a:pPr lvl="1"/>
            <a:r>
              <a:rPr lang="de-DE" dirty="0"/>
              <a:t>Textebene 2</a:t>
            </a:r>
          </a:p>
          <a:p>
            <a:pPr lvl="2"/>
            <a:r>
              <a:rPr lang="de-DE" dirty="0"/>
              <a:t>Textebene 3</a:t>
            </a:r>
          </a:p>
          <a:p>
            <a:pPr lvl="3"/>
            <a:r>
              <a:rPr lang="de-DE" dirty="0"/>
              <a:t>Textebene 4</a:t>
            </a:r>
          </a:p>
          <a:p>
            <a:pPr lvl="4"/>
            <a:r>
              <a:rPr lang="de-DE" dirty="0"/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1313783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84">
          <p15:clr>
            <a:srgbClr val="FBAE40"/>
          </p15:clr>
        </p15:guide>
        <p15:guide id="4" orient="horz" pos="1019">
          <p15:clr>
            <a:srgbClr val="FBAE40"/>
          </p15:clr>
        </p15:guide>
        <p15:guide id="5" orient="horz" pos="1361">
          <p15:clr>
            <a:srgbClr val="FBAE40"/>
          </p15:clr>
        </p15:guide>
        <p15:guide id="6" orient="horz" pos="3638">
          <p15:clr>
            <a:srgbClr val="FBAE40"/>
          </p15:clr>
        </p15:guide>
        <p15:guide id="7" orient="horz" pos="4201">
          <p15:clr>
            <a:srgbClr val="FBAE40"/>
          </p15:clr>
        </p15:guide>
        <p15:guide id="8" pos="7460">
          <p15:clr>
            <a:srgbClr val="FBAE40"/>
          </p15:clr>
        </p15:guide>
        <p15:guide id="9" pos="224">
          <p15:clr>
            <a:srgbClr val="FBAE40"/>
          </p15:clr>
        </p15:guide>
        <p15:guide id="10" orient="horz" pos="3910">
          <p15:clr>
            <a:srgbClr val="FBAE40"/>
          </p15:clr>
        </p15:guide>
        <p15:guide id="11" orient="horz" pos="340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Foto mit Bilduntertitel und 1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49FEC9CA-EC41-4A61-BF72-94584C4102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1242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3" imgH="416" progId="TCLayout.ActiveDocument.1">
                  <p:embed/>
                </p:oleObj>
              </mc:Choice>
              <mc:Fallback>
                <p:oleObj name="think-cell Slide" r:id="rId3" imgW="413" imgH="416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49FEC9CA-EC41-4A61-BF72-94584C4102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491454D-0275-4E6C-A608-0C014A828B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58050" y="752267"/>
            <a:ext cx="11484000" cy="664797"/>
          </a:xfrm>
        </p:spPr>
        <p:txBody>
          <a:bodyPr vert="horz"/>
          <a:lstStyle>
            <a:lvl1pPr rtl="0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Ein Foto mit Bilduntertitel und ein Inhalt</a:t>
            </a:r>
            <a:br>
              <a:rPr lang="de-DE" dirty="0"/>
            </a:br>
            <a:r>
              <a:rPr lang="de-DE" dirty="0"/>
              <a:t>Hier klicken, um Überschrift anzupassen (max. 2-zeilig)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7149676-1D16-478B-9BA5-4A55C2CA4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58050" y="6516000"/>
            <a:ext cx="10440000" cy="13849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l" rtl="0">
              <a:defRPr sz="1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Informationsveranstaltung zu den Masterstudiengängen der katho NRW am Standort Münster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6C12ADF-9CE7-474E-B6CC-C18E3B1B5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42050" y="6516000"/>
            <a:ext cx="900000" cy="13849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r" rtl="0">
              <a:defRPr sz="1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D23FD3E-EA92-4EF9-B826-0F4AC5D6052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F23AA51D-6C77-4DF9-9D53-493A89AC89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050" y="5904000"/>
            <a:ext cx="11484000" cy="302647"/>
          </a:xfrm>
        </p:spPr>
        <p:txBody>
          <a:bodyPr anchor="b"/>
          <a:lstStyle>
            <a:lvl1pPr marL="0" indent="0" rtl="0">
              <a:spcBef>
                <a:spcPts val="200"/>
              </a:spcBef>
              <a:buFont typeface="Arial" panose="020B0604020202020204" pitchFamily="34" charset="0"/>
              <a:buNone/>
              <a:defRPr sz="1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* Hier klicken, um Fußnoten einzutragen</a:t>
            </a:r>
          </a:p>
          <a:p>
            <a:pPr lvl="0"/>
            <a:r>
              <a:rPr lang="de-DE" dirty="0"/>
              <a:t>** Fußnote 2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2C1EE99-3C33-4CC5-B7D3-B8200BDB5F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8050" y="5580000"/>
            <a:ext cx="5580000" cy="193899"/>
          </a:xfrm>
        </p:spPr>
        <p:txBody>
          <a:bodyPr anchor="b"/>
          <a:lstStyle>
            <a:lvl1pPr rtl="0">
              <a:defRPr sz="1400"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Text zum Foto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CE5B501-BA85-4ADF-8228-DAA79752BD1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358050" y="1620000"/>
            <a:ext cx="5580000" cy="3788613"/>
          </a:xfrm>
        </p:spPr>
        <p:txBody>
          <a:bodyPr>
            <a:norm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E96B163-5DC6-45C3-BD72-7DC6012A4FEB}"/>
              </a:ext>
            </a:extLst>
          </p:cNvPr>
          <p:cNvSpPr>
            <a:spLocks noGrp="1"/>
          </p:cNvSpPr>
          <p:nvPr>
            <p:ph idx="19" hasCustomPrompt="1"/>
          </p:nvPr>
        </p:nvSpPr>
        <p:spPr bwMode="gray">
          <a:xfrm>
            <a:off x="6262050" y="1620000"/>
            <a:ext cx="5580000" cy="3788553"/>
          </a:xfrm>
        </p:spPr>
        <p:txBody>
          <a:bodyPr>
            <a:noAutofit/>
          </a:bodyPr>
          <a:lstStyle>
            <a:lvl1pPr rtl="0">
              <a:spcBef>
                <a:spcPts val="1200"/>
              </a:spcBef>
              <a:defRPr>
                <a:latin typeface="+mn-lt"/>
                <a:ea typeface="+mn-ea"/>
                <a:cs typeface="+mn-cs"/>
              </a:defRPr>
            </a:lvl1pPr>
            <a:lvl2pPr rtl="0">
              <a:defRPr>
                <a:latin typeface="+mn-lt"/>
                <a:ea typeface="+mn-ea"/>
                <a:cs typeface="+mn-cs"/>
              </a:defRPr>
            </a:lvl2pPr>
            <a:lvl3pPr rtl="0">
              <a:defRPr sz="1600">
                <a:latin typeface="+mn-lt"/>
                <a:ea typeface="+mn-ea"/>
                <a:cs typeface="+mn-cs"/>
              </a:defRPr>
            </a:lvl3pPr>
            <a:lvl4pPr rtl="0">
              <a:defRPr sz="1600">
                <a:latin typeface="+mn-lt"/>
                <a:ea typeface="+mn-ea"/>
                <a:cs typeface="+mn-cs"/>
              </a:defRPr>
            </a:lvl4pPr>
            <a:lvl5pPr rtl="0">
              <a:spcBef>
                <a:spcPts val="0"/>
              </a:spcBef>
              <a:defRPr sz="1400">
                <a:latin typeface="+mn-lt"/>
                <a:ea typeface="+mn-ea"/>
                <a:cs typeface="+mn-cs"/>
              </a:defRPr>
            </a:lvl5pPr>
          </a:lstStyle>
          <a:p>
            <a:r>
              <a:rPr lang="de-DE" dirty="0"/>
              <a:t>Textebene 1</a:t>
            </a:r>
          </a:p>
          <a:p>
            <a:pPr lvl="1"/>
            <a:r>
              <a:rPr lang="de-DE" dirty="0"/>
              <a:t>Textebene 2</a:t>
            </a:r>
          </a:p>
          <a:p>
            <a:pPr lvl="2"/>
            <a:r>
              <a:rPr lang="de-DE" dirty="0"/>
              <a:t>Textebene 3</a:t>
            </a:r>
          </a:p>
          <a:p>
            <a:pPr lvl="3"/>
            <a:r>
              <a:rPr lang="de-DE" dirty="0"/>
              <a:t>Textebene 4</a:t>
            </a:r>
          </a:p>
          <a:p>
            <a:pPr lvl="4"/>
            <a:r>
              <a:rPr lang="de-DE" dirty="0"/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3858611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84">
          <p15:clr>
            <a:srgbClr val="FBAE40"/>
          </p15:clr>
        </p15:guide>
        <p15:guide id="4" orient="horz" pos="1019">
          <p15:clr>
            <a:srgbClr val="FBAE40"/>
          </p15:clr>
        </p15:guide>
        <p15:guide id="5" orient="horz" pos="1361">
          <p15:clr>
            <a:srgbClr val="FBAE40"/>
          </p15:clr>
        </p15:guide>
        <p15:guide id="6" orient="horz" pos="3638">
          <p15:clr>
            <a:srgbClr val="FBAE40"/>
          </p15:clr>
        </p15:guide>
        <p15:guide id="7" orient="horz" pos="4201">
          <p15:clr>
            <a:srgbClr val="FBAE40"/>
          </p15:clr>
        </p15:guide>
        <p15:guide id="8" pos="7460">
          <p15:clr>
            <a:srgbClr val="FBAE40"/>
          </p15:clr>
        </p15:guide>
        <p15:guide id="9" pos="224">
          <p15:clr>
            <a:srgbClr val="FBAE40"/>
          </p15:clr>
        </p15:guide>
        <p15:guide id="10" orient="horz" pos="3910">
          <p15:clr>
            <a:srgbClr val="FBAE40"/>
          </p15:clr>
        </p15:guide>
        <p15:guide id="11" orient="horz" pos="340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49FEC9CA-EC41-4A61-BF72-94584C4102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17929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3" imgH="416" progId="TCLayout.ActiveDocument.1">
                  <p:embed/>
                </p:oleObj>
              </mc:Choice>
              <mc:Fallback>
                <p:oleObj name="think-cell Slide" r:id="rId3" imgW="413" imgH="416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49FEC9CA-EC41-4A61-BF72-94584C4102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7149676-1D16-478B-9BA5-4A55C2CA4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58050" y="6516000"/>
            <a:ext cx="10440000" cy="13849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l" rtl="0">
              <a:defRPr sz="1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Informationsveranstaltung zu den Masterstudiengängen der katho NRW am Standort Münster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6C12ADF-9CE7-474E-B6CC-C18E3B1B5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42050" y="6516000"/>
            <a:ext cx="900000" cy="13849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r" rtl="0">
              <a:defRPr sz="1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D23FD3E-EA92-4EF9-B826-0F4AC5D6052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5486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84">
          <p15:clr>
            <a:srgbClr val="FBAE40"/>
          </p15:clr>
        </p15:guide>
        <p15:guide id="4" orient="horz" pos="1019">
          <p15:clr>
            <a:srgbClr val="FBAE40"/>
          </p15:clr>
        </p15:guide>
        <p15:guide id="7" orient="horz" pos="4201">
          <p15:clr>
            <a:srgbClr val="FBAE40"/>
          </p15:clr>
        </p15:guide>
        <p15:guide id="8" pos="7460">
          <p15:clr>
            <a:srgbClr val="FBAE40"/>
          </p15:clr>
        </p15:guide>
        <p15:guide id="9" pos="224">
          <p15:clr>
            <a:srgbClr val="FBAE40"/>
          </p15:clr>
        </p15:guide>
        <p15:guide id="10" orient="horz" pos="391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742E7D71-D5BD-48C6-87A9-6521266E4A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0885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3" imgH="416" progId="TCLayout.ActiveDocument.1">
                  <p:embed/>
                </p:oleObj>
              </mc:Choice>
              <mc:Fallback>
                <p:oleObj name="think-cell Slide" r:id="rId3" imgW="413" imgH="416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742E7D71-D5BD-48C6-87A9-6521266E4A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6BD8388A-154F-4A26-AE37-A880C7F722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>
          <a:xfrm>
            <a:off x="1512000" y="6516000"/>
            <a:ext cx="10440000" cy="138499"/>
          </a:xfrm>
        </p:spPr>
        <p:txBody>
          <a:bodyPr/>
          <a:lstStyle>
            <a:lvl1pPr rtl="0">
              <a:defRPr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Informationsveranstaltung zu den Masterstudiengängen der katho NRW am Standort Münster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CD16B7D-03D5-4D53-B70F-F53550B50D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512000" y="2901600"/>
            <a:ext cx="9480000" cy="1218795"/>
          </a:xfrm>
        </p:spPr>
        <p:txBody>
          <a:bodyPr vert="horz" anchor="b"/>
          <a:lstStyle>
            <a:lvl1pPr algn="l" rtl="0">
              <a:defRPr sz="4400" b="0"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Abschlussfolie</a:t>
            </a:r>
            <a:br>
              <a:rPr lang="de-DE" dirty="0"/>
            </a:br>
            <a:r>
              <a:rPr lang="de-DE" dirty="0"/>
              <a:t>Herzlichen Dank für Ihre Aufmerksamkeit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C4A1F-7223-4581-8914-93A0C0D247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11999" y="4716000"/>
            <a:ext cx="4572000" cy="4985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Hier klicken, um weitere Informationen hinzuzufügen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B510DC4-CDFD-4460-AD3C-B98DE8EBFA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20000" y="4716000"/>
            <a:ext cx="4572000" cy="4985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Hier klicken, um weitere Informationen hinzuzufügen</a:t>
            </a:r>
          </a:p>
        </p:txBody>
      </p:sp>
      <p:pic>
        <p:nvPicPr>
          <p:cNvPr id="12" name="Picture 11" descr="Text&#10;&#10;Description automatically generated with low confidence">
            <a:extLst>
              <a:ext uri="{FF2B5EF4-FFF2-40B4-BE49-F238E27FC236}">
                <a16:creationId xmlns:a16="http://schemas.microsoft.com/office/drawing/2014/main" id="{6A1187FF-9BA7-4D4C-9FEF-0F28C84FF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4523" y="1882193"/>
            <a:ext cx="1456191" cy="2495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AF7C69-85B4-41DA-909C-94EBAFBB877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2030" y="1085832"/>
            <a:ext cx="3363468" cy="114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84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50">
          <p15:clr>
            <a:srgbClr val="FBAE40"/>
          </p15:clr>
        </p15:guide>
        <p15:guide id="2" orient="horz" pos="2969" userDrawn="1">
          <p15:clr>
            <a:srgbClr val="FBAE40"/>
          </p15:clr>
        </p15:guide>
        <p15:guide id="3" orient="horz" pos="2540">
          <p15:clr>
            <a:srgbClr val="FBAE40"/>
          </p15:clr>
        </p15:guide>
        <p15:guide id="4" orient="horz" pos="419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742E7D71-D5BD-48C6-87A9-6521266E4A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2895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3" imgH="416" progId="TCLayout.ActiveDocument.1">
                  <p:embed/>
                </p:oleObj>
              </mc:Choice>
              <mc:Fallback>
                <p:oleObj name="think-cell Slide" r:id="rId3" imgW="413" imgH="416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742E7D71-D5BD-48C6-87A9-6521266E4A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E462503-F07C-4E47-B424-DF8004B3A1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512000" y="2894470"/>
            <a:ext cx="9468000" cy="1828193"/>
          </a:xfrm>
        </p:spPr>
        <p:txBody>
          <a:bodyPr vert="horz" anchor="b"/>
          <a:lstStyle>
            <a:lvl1pPr algn="l" rtl="0"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Titelseite</a:t>
            </a:r>
            <a:br>
              <a:rPr lang="de-DE" dirty="0"/>
            </a:br>
            <a:r>
              <a:rPr lang="de-DE" dirty="0"/>
              <a:t>Hier klicken, um Titel anzupassen </a:t>
            </a:r>
            <a:br>
              <a:rPr lang="de-DE" dirty="0"/>
            </a:br>
            <a:r>
              <a:rPr lang="de-DE" dirty="0"/>
              <a:t>(max. 3-zeilig)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F306B5-2620-414B-B8FD-DDA7CABA85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512000" y="5040000"/>
            <a:ext cx="9468000" cy="276999"/>
          </a:xfrm>
        </p:spPr>
        <p:txBody>
          <a:bodyPr/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klicken, um Untertitel anzupassen</a:t>
            </a:r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6BD8388A-154F-4A26-AE37-A880C7F722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>
          <a:xfrm>
            <a:off x="1512000" y="6516000"/>
            <a:ext cx="10440000" cy="138499"/>
          </a:xfrm>
        </p:spPr>
        <p:txBody>
          <a:bodyPr/>
          <a:lstStyle>
            <a:lvl1pPr rtl="0">
              <a:defRPr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Informationsveranstaltung zu den Masterstudiengängen der katho NRW am Standort Münster, WiSe 21/22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5C4A63-FAC7-405B-8FA4-5F521888CA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32030" y="1085832"/>
            <a:ext cx="3363468" cy="11460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D79402-D23E-4B1D-9210-EBEEA4C965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532999" y="1882193"/>
            <a:ext cx="1459992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67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50">
          <p15:clr>
            <a:srgbClr val="FBAE40"/>
          </p15:clr>
        </p15:guide>
        <p15:guide id="2" orient="horz" pos="3173">
          <p15:clr>
            <a:srgbClr val="FBAE40"/>
          </p15:clr>
        </p15:guide>
        <p15:guide id="3" orient="horz" pos="2975">
          <p15:clr>
            <a:srgbClr val="FBAE40"/>
          </p15:clr>
        </p15:guide>
        <p15:guide id="4" orient="horz" pos="419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emf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4.emf"/><Relationship Id="rId10" Type="http://schemas.openxmlformats.org/officeDocument/2006/relationships/tags" Target="../tags/tag11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22D26194-D11E-4411-B615-404931689C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4153864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22D26194-D11E-4411-B615-404931689C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140F0F-7896-4D23-AFBB-3C7E28953A4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58050" y="918466"/>
            <a:ext cx="1148400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de-DE" dirty="0"/>
              <a:t>Hier klicken, um Überschrift anzupassen (max. 2-zeilig)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F86B9-E7A2-4873-9C81-8DCCE01C57D1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358050" y="2160000"/>
            <a:ext cx="11484000" cy="12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de-DE" dirty="0"/>
              <a:t>Erste Textebene</a:t>
            </a:r>
          </a:p>
          <a:p>
            <a:pPr lvl="1"/>
            <a:r>
              <a:rPr lang="de-DE" dirty="0"/>
              <a:t>Zweite Textebene</a:t>
            </a:r>
          </a:p>
          <a:p>
            <a:pPr lvl="2"/>
            <a:r>
              <a:rPr lang="de-DE" dirty="0"/>
              <a:t>Dritte Textebene</a:t>
            </a:r>
          </a:p>
          <a:p>
            <a:pPr lvl="3"/>
            <a:r>
              <a:rPr lang="de-DE" dirty="0"/>
              <a:t>Vierte Textebene</a:t>
            </a:r>
          </a:p>
          <a:p>
            <a:pPr lvl="4"/>
            <a:r>
              <a:rPr lang="de-DE" dirty="0"/>
              <a:t>Fünfte Textebene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22310-0DEE-4827-BBA6-E4538F8E3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58050" y="6516000"/>
            <a:ext cx="10440000" cy="13849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l" rtl="0">
              <a:lnSpc>
                <a:spcPct val="90000"/>
              </a:lnSpc>
              <a:defRPr sz="1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Informationsveranstaltung zu den Masterstudiengängen der katho NRW am Standort Münster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745AB-8863-4CA6-9D2D-282D0D7C3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42050" y="6516000"/>
            <a:ext cx="900000" cy="13849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r" rtl="0">
              <a:lnSpc>
                <a:spcPct val="90000"/>
              </a:lnSpc>
              <a:defRPr sz="1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D23FD3E-EA92-4EF9-B826-0F4AC5D6052A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4C0C96C-8716-4E4A-9383-171466A016E3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60000" y="6318003"/>
            <a:ext cx="1148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43587A-1F32-4ACD-93CC-76FB0A07C8E9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58050" y="648693"/>
            <a:ext cx="1148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0D7D00-6F17-4A0D-9152-B9DA788754D1}"/>
              </a:ext>
            </a:extLst>
          </p:cNvPr>
          <p:cNvGrpSpPr/>
          <p:nvPr userDrawn="1"/>
        </p:nvGrpSpPr>
        <p:grpSpPr bwMode="gray">
          <a:xfrm>
            <a:off x="-1835849" y="2160000"/>
            <a:ext cx="1656000" cy="2003299"/>
            <a:chOff x="-1835849" y="2328275"/>
            <a:chExt cx="1656000" cy="2003299"/>
          </a:xfrm>
        </p:grpSpPr>
        <p:sp>
          <p:nvSpPr>
            <p:cNvPr id="18" name="Regieanweisung // Allgemein">
              <a:extLst>
                <a:ext uri="{FF2B5EF4-FFF2-40B4-BE49-F238E27FC236}">
                  <a16:creationId xmlns:a16="http://schemas.microsoft.com/office/drawing/2014/main" id="{B32C9534-85D0-43D1-BAA8-1394F8B8BED6}"/>
                </a:ext>
              </a:extLst>
            </p:cNvPr>
            <p:cNvSpPr txBox="1"/>
            <p:nvPr userDrawn="1"/>
          </p:nvSpPr>
          <p:spPr bwMode="gray">
            <a:xfrm rot="10800000" flipH="1" flipV="1">
              <a:off x="-1835849" y="2328275"/>
              <a:ext cx="1656000" cy="1261884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de-DE" sz="800" b="0" baseline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rPr>
                <a:t>Seite über </a:t>
              </a:r>
              <a:r>
                <a:rPr lang="de-DE" sz="800" b="0" baseline="0" err="1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rPr>
                <a:t>Menüband</a:t>
              </a:r>
              <a:r>
                <a:rPr lang="de-DE" sz="800" b="0" baseline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rPr>
                <a:t> auf Layout-Voreinstellungen zurücksetzen:</a:t>
              </a:r>
              <a:br>
                <a:rPr lang="de-DE" sz="800" b="0" baseline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rPr>
              </a:br>
              <a:r>
                <a:rPr lang="de-DE" sz="800" b="1" baseline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rPr>
                <a:t>Start / Folien / Zurücksetzen</a:t>
              </a:r>
              <a:r>
                <a:rPr lang="de-DE" sz="800" b="0" baseline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rPr>
                <a:t>
Ändern des Seitenlayouts: </a:t>
              </a:r>
              <a:br>
                <a:rPr lang="de-DE" sz="800" b="0" baseline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rPr>
              </a:br>
              <a:r>
                <a:rPr lang="de-DE" sz="800" b="1" baseline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rPr>
                <a:t>Start / Folien / Layout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00" b="0" baseline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rPr>
                <a:t>Ändern der Textebenen </a:t>
              </a:r>
              <a:br>
                <a:rPr lang="de-DE" sz="800" b="0" baseline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rPr>
              </a:br>
              <a:r>
                <a:rPr lang="de-DE" sz="800" b="0" baseline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rPr>
                <a:t>(Cursor in den Absatz platzieren):</a:t>
              </a:r>
              <a:br>
                <a:rPr lang="de-DE" sz="800" b="0" baseline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rPr>
              </a:br>
              <a:r>
                <a:rPr lang="de-DE" sz="800" b="1" baseline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rPr>
                <a:t>Start / Absatz /</a:t>
              </a:r>
              <a:br>
                <a:rPr lang="de-DE" sz="800" b="1" baseline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rPr>
              </a:br>
              <a:r>
                <a:rPr lang="de-DE" sz="800" b="1"/>
                <a:t>Einzug vergrößern</a:t>
              </a:r>
              <a:r>
                <a:rPr lang="de-DE" sz="800" b="1" baseline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rPr>
                <a:t>/verkleinern</a:t>
              </a:r>
              <a:endParaRPr lang="de-DE" sz="800"/>
            </a:p>
          </p:txBody>
        </p:sp>
        <p:sp>
          <p:nvSpPr>
            <p:cNvPr id="19" name="Listenebenen erhöhen">
              <a:extLst>
                <a:ext uri="{FF2B5EF4-FFF2-40B4-BE49-F238E27FC236}">
                  <a16:creationId xmlns:a16="http://schemas.microsoft.com/office/drawing/2014/main" id="{BE6F0F95-7B40-46F3-9380-20F61B3AA313}"/>
                </a:ext>
              </a:extLst>
            </p:cNvPr>
            <p:cNvSpPr txBox="1"/>
            <p:nvPr userDrawn="1"/>
          </p:nvSpPr>
          <p:spPr bwMode="gray">
            <a:xfrm rot="10800000" flipH="1" flipV="1">
              <a:off x="-1357941" y="3755574"/>
              <a:ext cx="648000" cy="25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218998" rtl="0">
                <a:defRPr/>
              </a:pPr>
              <a:r>
                <a:rPr lang="de-DE" sz="800"/>
                <a:t>Einzug vergrößern</a:t>
              </a:r>
            </a:p>
          </p:txBody>
        </p:sp>
        <p:pic>
          <p:nvPicPr>
            <p:cNvPr id="20" name="Bild Listenebenen erhöhen">
              <a:extLst>
                <a:ext uri="{FF2B5EF4-FFF2-40B4-BE49-F238E27FC236}">
                  <a16:creationId xmlns:a16="http://schemas.microsoft.com/office/drawing/2014/main" id="{D92D51DC-DC3B-435D-8D82-90ECC6BA9C8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03" r="4316"/>
            <a:stretch/>
          </p:blipFill>
          <p:spPr bwMode="gray">
            <a:xfrm>
              <a:off x="-650081" y="3773574"/>
              <a:ext cx="448865" cy="2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Listenebenen verringern">
              <a:extLst>
                <a:ext uri="{FF2B5EF4-FFF2-40B4-BE49-F238E27FC236}">
                  <a16:creationId xmlns:a16="http://schemas.microsoft.com/office/drawing/2014/main" id="{F917D2E2-97B0-4DDF-8EB5-66322CDDF07F}"/>
                </a:ext>
              </a:extLst>
            </p:cNvPr>
            <p:cNvSpPr txBox="1"/>
            <p:nvPr userDrawn="1"/>
          </p:nvSpPr>
          <p:spPr bwMode="gray">
            <a:xfrm rot="10800000" flipH="1" flipV="1">
              <a:off x="-1357941" y="4079574"/>
              <a:ext cx="648000" cy="25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218998" rtl="0">
                <a:defRPr/>
              </a:pPr>
              <a:r>
                <a:rPr lang="de-DE" sz="800"/>
                <a:t>Einzug verkleinern</a:t>
              </a:r>
            </a:p>
          </p:txBody>
        </p:sp>
        <p:pic>
          <p:nvPicPr>
            <p:cNvPr id="28" name="Bild Listenebenen verringern">
              <a:extLst>
                <a:ext uri="{FF2B5EF4-FFF2-40B4-BE49-F238E27FC236}">
                  <a16:creationId xmlns:a16="http://schemas.microsoft.com/office/drawing/2014/main" id="{F62F590B-A0C5-4072-B796-8907F608CC5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03" r="4316"/>
            <a:stretch/>
          </p:blipFill>
          <p:spPr bwMode="gray">
            <a:xfrm>
              <a:off x="-650081" y="4097574"/>
              <a:ext cx="448865" cy="2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5B35478-7113-4B4F-903A-BB31B57D5F0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58050" y="192308"/>
            <a:ext cx="824484" cy="3642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9118BA-65B4-4E12-8989-8AFABA6CAFF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907698" y="402628"/>
            <a:ext cx="923544" cy="15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5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9" r:id="rId7"/>
    <p:sldLayoutId id="2147483710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9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90000"/>
        </a:lnSpc>
        <a:spcBef>
          <a:spcPts val="2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22D26194-D11E-4411-B615-404931689C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4153864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22D26194-D11E-4411-B615-404931689C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140F0F-7896-4D23-AFBB-3C7E28953A4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58050" y="918466"/>
            <a:ext cx="1148400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de-DE" dirty="0"/>
              <a:t>Hier klicken, um Überschrift anzupassen (max. 2-zeilig)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F86B9-E7A2-4873-9C81-8DCCE01C57D1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358050" y="2160000"/>
            <a:ext cx="11484000" cy="12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de-DE" dirty="0"/>
              <a:t>Erste Textebene</a:t>
            </a:r>
          </a:p>
          <a:p>
            <a:pPr lvl="1"/>
            <a:r>
              <a:rPr lang="de-DE" dirty="0"/>
              <a:t>Zweite Textebene</a:t>
            </a:r>
          </a:p>
          <a:p>
            <a:pPr lvl="2"/>
            <a:r>
              <a:rPr lang="de-DE" dirty="0"/>
              <a:t>Dritte Textebene</a:t>
            </a:r>
          </a:p>
          <a:p>
            <a:pPr lvl="3"/>
            <a:r>
              <a:rPr lang="de-DE" dirty="0"/>
              <a:t>Vierte Textebene</a:t>
            </a:r>
          </a:p>
          <a:p>
            <a:pPr lvl="4"/>
            <a:r>
              <a:rPr lang="de-DE" dirty="0"/>
              <a:t>Fünfte Textebene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22310-0DEE-4827-BBA6-E4538F8E3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58050" y="6516000"/>
            <a:ext cx="10440000" cy="13849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l" rtl="0">
              <a:lnSpc>
                <a:spcPct val="90000"/>
              </a:lnSpc>
              <a:defRPr sz="1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Informationsveranstaltung zu den Masterstudiengängen der katho NRW am Standort Münster, WiSe 21/22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745AB-8863-4CA6-9D2D-282D0D7C3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42050" y="6516000"/>
            <a:ext cx="900000" cy="13849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r" rtl="0">
              <a:lnSpc>
                <a:spcPct val="90000"/>
              </a:lnSpc>
              <a:defRPr sz="1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D23FD3E-EA92-4EF9-B826-0F4AC5D6052A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4C0C96C-8716-4E4A-9383-171466A016E3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60000" y="6318003"/>
            <a:ext cx="1148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43587A-1F32-4ACD-93CC-76FB0A07C8E9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58050" y="648693"/>
            <a:ext cx="1148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0D7D00-6F17-4A0D-9152-B9DA788754D1}"/>
              </a:ext>
            </a:extLst>
          </p:cNvPr>
          <p:cNvGrpSpPr/>
          <p:nvPr userDrawn="1"/>
        </p:nvGrpSpPr>
        <p:grpSpPr bwMode="gray">
          <a:xfrm>
            <a:off x="-1835849" y="2160000"/>
            <a:ext cx="1656000" cy="2003299"/>
            <a:chOff x="-1835849" y="2328275"/>
            <a:chExt cx="1656000" cy="2003299"/>
          </a:xfrm>
        </p:grpSpPr>
        <p:sp>
          <p:nvSpPr>
            <p:cNvPr id="18" name="Regieanweisung // Allgemein">
              <a:extLst>
                <a:ext uri="{FF2B5EF4-FFF2-40B4-BE49-F238E27FC236}">
                  <a16:creationId xmlns:a16="http://schemas.microsoft.com/office/drawing/2014/main" id="{B32C9534-85D0-43D1-BAA8-1394F8B8BED6}"/>
                </a:ext>
              </a:extLst>
            </p:cNvPr>
            <p:cNvSpPr txBox="1"/>
            <p:nvPr userDrawn="1"/>
          </p:nvSpPr>
          <p:spPr bwMode="gray">
            <a:xfrm rot="10800000" flipH="1" flipV="1">
              <a:off x="-1835849" y="2328275"/>
              <a:ext cx="1656000" cy="1261884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de-DE" sz="800" b="0" baseline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rPr>
                <a:t>Seite über </a:t>
              </a:r>
              <a:r>
                <a:rPr lang="de-DE" sz="800" b="0" baseline="0" err="1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rPr>
                <a:t>Menüband</a:t>
              </a:r>
              <a:r>
                <a:rPr lang="de-DE" sz="800" b="0" baseline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rPr>
                <a:t> auf Layout-Voreinstellungen zurücksetzen:</a:t>
              </a:r>
              <a:br>
                <a:rPr lang="de-DE" sz="800" b="0" baseline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rPr>
              </a:br>
              <a:r>
                <a:rPr lang="de-DE" sz="800" b="1" baseline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rPr>
                <a:t>Start / Folien / Zurücksetzen</a:t>
              </a:r>
              <a:r>
                <a:rPr lang="de-DE" sz="800" b="0" baseline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rPr>
                <a:t>
Ändern des Seitenlayouts: </a:t>
              </a:r>
              <a:br>
                <a:rPr lang="de-DE" sz="800" b="0" baseline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rPr>
              </a:br>
              <a:r>
                <a:rPr lang="de-DE" sz="800" b="1" baseline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rPr>
                <a:t>Start / Folien / Layout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00" b="0" baseline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rPr>
                <a:t>Ändern der Textebenen </a:t>
              </a:r>
              <a:br>
                <a:rPr lang="de-DE" sz="800" b="0" baseline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rPr>
              </a:br>
              <a:r>
                <a:rPr lang="de-DE" sz="800" b="0" baseline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rPr>
                <a:t>(Cursor in den Absatz platzieren):</a:t>
              </a:r>
              <a:br>
                <a:rPr lang="de-DE" sz="800" b="0" baseline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rPr>
              </a:br>
              <a:r>
                <a:rPr lang="de-DE" sz="800" b="1" baseline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rPr>
                <a:t>Start / Absatz /</a:t>
              </a:r>
              <a:br>
                <a:rPr lang="de-DE" sz="800" b="1" baseline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rPr>
              </a:br>
              <a:r>
                <a:rPr lang="de-DE" sz="800" b="1"/>
                <a:t>Einzug vergrößern</a:t>
              </a:r>
              <a:r>
                <a:rPr lang="de-DE" sz="800" b="1" baseline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rPr>
                <a:t>/verkleinern</a:t>
              </a:r>
              <a:endParaRPr lang="de-DE" sz="800"/>
            </a:p>
          </p:txBody>
        </p:sp>
        <p:sp>
          <p:nvSpPr>
            <p:cNvPr id="19" name="Listenebenen erhöhen">
              <a:extLst>
                <a:ext uri="{FF2B5EF4-FFF2-40B4-BE49-F238E27FC236}">
                  <a16:creationId xmlns:a16="http://schemas.microsoft.com/office/drawing/2014/main" id="{BE6F0F95-7B40-46F3-9380-20F61B3AA313}"/>
                </a:ext>
              </a:extLst>
            </p:cNvPr>
            <p:cNvSpPr txBox="1"/>
            <p:nvPr userDrawn="1"/>
          </p:nvSpPr>
          <p:spPr bwMode="gray">
            <a:xfrm rot="10800000" flipH="1" flipV="1">
              <a:off x="-1357941" y="3755574"/>
              <a:ext cx="648000" cy="25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218998" rtl="0">
                <a:defRPr/>
              </a:pPr>
              <a:r>
                <a:rPr lang="de-DE" sz="800"/>
                <a:t>Einzug vergrößern</a:t>
              </a:r>
            </a:p>
          </p:txBody>
        </p:sp>
        <p:pic>
          <p:nvPicPr>
            <p:cNvPr id="20" name="Bild Listenebenen erhöhen">
              <a:extLst>
                <a:ext uri="{FF2B5EF4-FFF2-40B4-BE49-F238E27FC236}">
                  <a16:creationId xmlns:a16="http://schemas.microsoft.com/office/drawing/2014/main" id="{D92D51DC-DC3B-435D-8D82-90ECC6BA9C8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03" r="4316"/>
            <a:stretch/>
          </p:blipFill>
          <p:spPr bwMode="gray">
            <a:xfrm>
              <a:off x="-650081" y="3773574"/>
              <a:ext cx="448865" cy="2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Listenebenen verringern">
              <a:extLst>
                <a:ext uri="{FF2B5EF4-FFF2-40B4-BE49-F238E27FC236}">
                  <a16:creationId xmlns:a16="http://schemas.microsoft.com/office/drawing/2014/main" id="{F917D2E2-97B0-4DDF-8EB5-66322CDDF07F}"/>
                </a:ext>
              </a:extLst>
            </p:cNvPr>
            <p:cNvSpPr txBox="1"/>
            <p:nvPr userDrawn="1"/>
          </p:nvSpPr>
          <p:spPr bwMode="gray">
            <a:xfrm rot="10800000" flipH="1" flipV="1">
              <a:off x="-1357941" y="4079574"/>
              <a:ext cx="648000" cy="25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218998" rtl="0">
                <a:defRPr/>
              </a:pPr>
              <a:r>
                <a:rPr lang="de-DE" sz="800"/>
                <a:t>Einzug verkleinern</a:t>
              </a:r>
            </a:p>
          </p:txBody>
        </p:sp>
        <p:pic>
          <p:nvPicPr>
            <p:cNvPr id="28" name="Bild Listenebenen verringern">
              <a:extLst>
                <a:ext uri="{FF2B5EF4-FFF2-40B4-BE49-F238E27FC236}">
                  <a16:creationId xmlns:a16="http://schemas.microsoft.com/office/drawing/2014/main" id="{F62F590B-A0C5-4072-B796-8907F608CC5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03" r="4316"/>
            <a:stretch/>
          </p:blipFill>
          <p:spPr bwMode="gray">
            <a:xfrm>
              <a:off x="-650081" y="4097574"/>
              <a:ext cx="448865" cy="2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5B35478-7113-4B4F-903A-BB31B57D5F0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58050" y="192308"/>
            <a:ext cx="824484" cy="3642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9118BA-65B4-4E12-8989-8AFABA6CAFF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907698" y="402628"/>
            <a:ext cx="923544" cy="15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2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9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90000"/>
        </a:lnSpc>
        <a:spcBef>
          <a:spcPts val="2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hyperlink" Target="mailto:c.fess@katho-nrw.d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ec.stuckstaette@katho-nrw.de" TargetMode="Externa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6" Type="http://schemas.openxmlformats.org/officeDocument/2006/relationships/image" Target="../media/image1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Herzlich Willkommen zur Informationsveranstaltung">
            <a:extLst>
              <a:ext uri="{FF2B5EF4-FFF2-40B4-BE49-F238E27FC236}">
                <a16:creationId xmlns:a16="http://schemas.microsoft.com/office/drawing/2014/main" id="{B6EC6A28-0F7B-4E8B-9C56-49DD26D89650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467954" y="2307185"/>
            <a:ext cx="6085420" cy="1354217"/>
          </a:xfrm>
          <a:noFill/>
          <a:effectLst>
            <a:softEdge rad="635000"/>
          </a:effec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solidFill>
                  <a:srgbClr val="8BAF35"/>
                </a:solidFill>
              </a:rPr>
              <a:t>Herzlich Willkommen zur Informationsveranstaltung</a:t>
            </a:r>
            <a:endParaRPr lang="de-DE" sz="2000" dirty="0">
              <a:solidFill>
                <a:srgbClr val="8BAF35"/>
              </a:solidFill>
            </a:endParaRPr>
          </a:p>
        </p:txBody>
      </p:sp>
      <p:sp>
        <p:nvSpPr>
          <p:cNvPr id="6" name="Subtitle 5" descr="zu den Masterstudiengängen&#10;&#10;Soziale Arbeit M.A. - Inklusive Kinder- und Jugendhilfe sozialräumlich gestalten&#10;&#10;Heilpädagogik M.A. – Inklusion und Teilhabe in Sozialräumen gestalten&#10;">
            <a:extLst>
              <a:ext uri="{FF2B5EF4-FFF2-40B4-BE49-F238E27FC236}">
                <a16:creationId xmlns:a16="http://schemas.microsoft.com/office/drawing/2014/main" id="{CE04E831-0C60-4F04-9E99-2CF8E267E7A0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467953" y="3816962"/>
            <a:ext cx="5628048" cy="1828193"/>
          </a:xfrm>
          <a:solidFill>
            <a:schemeClr val="bg1"/>
          </a:solidFill>
          <a:effectLst>
            <a:softEdge rad="317500"/>
          </a:effectLst>
        </p:spPr>
        <p:txBody>
          <a:bodyPr/>
          <a:lstStyle/>
          <a:p>
            <a:r>
              <a:rPr lang="de-DE" kern="0" dirty="0">
                <a:solidFill>
                  <a:schemeClr val="tx1"/>
                </a:solidFill>
                <a:latin typeface="Calibri" panose="020F0502020204030204" pitchFamily="34" charset="0"/>
              </a:rPr>
              <a:t>zu </a:t>
            </a:r>
            <a:r>
              <a:rPr lang="de-DE" kern="0">
                <a:solidFill>
                  <a:schemeClr val="tx1"/>
                </a:solidFill>
                <a:latin typeface="Calibri" panose="020F0502020204030204" pitchFamily="34" charset="0"/>
              </a:rPr>
              <a:t>den Masterstudiengang</a:t>
            </a:r>
            <a:endParaRPr lang="de-DE" kern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de-DE" sz="2800" kern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4625" indent="-174625">
              <a:buClr>
                <a:srgbClr val="8BAF35"/>
              </a:buClr>
              <a:buFont typeface="Arial" panose="020B0604020202020204" pitchFamily="34" charset="0"/>
              <a:buChar char="•"/>
            </a:pPr>
            <a:r>
              <a:rPr lang="de-DE" sz="2800" kern="0" dirty="0">
                <a:solidFill>
                  <a:schemeClr val="tx1"/>
                </a:solidFill>
                <a:latin typeface="Calibri" panose="020F0502020204030204" pitchFamily="34" charset="0"/>
              </a:rPr>
              <a:t>Soziale Arbeit M.A. - Inklusive Kinder- und Jugendhilfe sozialräumlich gestalten</a:t>
            </a:r>
          </a:p>
        </p:txBody>
      </p:sp>
      <p:pic>
        <p:nvPicPr>
          <p:cNvPr id="4" name="Grafik 3" descr="Foto einer Studierendengruppe, Fokus auf die lachenden Gesichter, von unten fotografiert">
            <a:extLst>
              <a:ext uri="{FF2B5EF4-FFF2-40B4-BE49-F238E27FC236}">
                <a16:creationId xmlns:a16="http://schemas.microsoft.com/office/drawing/2014/main" id="{417F96F7-DB93-6C92-62C8-CA6989ABF2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20" y="2307185"/>
            <a:ext cx="4813301" cy="3657382"/>
          </a:xfrm>
          <a:prstGeom prst="rect">
            <a:avLst/>
          </a:prstGeom>
          <a:effectLst>
            <a:softEdge rad="12700"/>
          </a:effectLst>
        </p:spPr>
      </p:pic>
      <p:graphicFrame>
        <p:nvGraphicFramePr>
          <p:cNvPr id="16" name="Object 15" hidden="1">
            <a:extLst>
              <a:ext uri="{FF2B5EF4-FFF2-40B4-BE49-F238E27FC236}">
                <a16:creationId xmlns:a16="http://schemas.microsoft.com/office/drawing/2014/main" id="{E399DEE7-00F3-4247-ACA2-9ABBDE105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955145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13" imgH="416" progId="TCLayout.ActiveDocument.1">
                  <p:embed/>
                </p:oleObj>
              </mc:Choice>
              <mc:Fallback>
                <p:oleObj name="think-cell Slide" r:id="rId5" imgW="413" imgH="416" progId="TCLayout.ActiveDocument.1">
                  <p:embed/>
                  <p:pic>
                    <p:nvPicPr>
                      <p:cNvPr id="16" name="Object 15" hidden="1">
                        <a:extLst>
                          <a:ext uri="{FF2B5EF4-FFF2-40B4-BE49-F238E27FC236}">
                            <a16:creationId xmlns:a16="http://schemas.microsoft.com/office/drawing/2014/main" id="{E399DEE7-00F3-4247-ACA2-9ABBDE105BD4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6654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Konsekutive Masterstudiengänge der katho NRW">
            <a:extLst>
              <a:ext uri="{FF2B5EF4-FFF2-40B4-BE49-F238E27FC236}">
                <a16:creationId xmlns:a16="http://schemas.microsoft.com/office/drawing/2014/main" id="{428D2776-A31A-4034-9FBB-B72CAE010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050" y="918466"/>
            <a:ext cx="11484000" cy="332399"/>
          </a:xfrm>
        </p:spPr>
        <p:txBody>
          <a:bodyPr/>
          <a:lstStyle/>
          <a:p>
            <a:r>
              <a:rPr lang="de-DE" b="1" dirty="0"/>
              <a:t>Konsekutive Masterstudiengänge der </a:t>
            </a:r>
            <a:r>
              <a:rPr lang="de-DE" b="1" dirty="0" err="1"/>
              <a:t>katho</a:t>
            </a:r>
            <a:r>
              <a:rPr lang="de-DE" b="1" dirty="0"/>
              <a:t> NRW</a:t>
            </a:r>
          </a:p>
        </p:txBody>
      </p:sp>
      <p:sp>
        <p:nvSpPr>
          <p:cNvPr id="8" name="Textplatzhalter 7" descr="Überblick&#10;">
            <a:extLst>
              <a:ext uri="{FF2B5EF4-FFF2-40B4-BE49-F238E27FC236}">
                <a16:creationId xmlns:a16="http://schemas.microsoft.com/office/drawing/2014/main" id="{DBDA574B-D8B4-406D-B761-55F2CA88FB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4000" y="1305644"/>
            <a:ext cx="11484000" cy="249299"/>
          </a:xfrm>
        </p:spPr>
        <p:txBody>
          <a:bodyPr/>
          <a:lstStyle/>
          <a:p>
            <a:r>
              <a:rPr lang="de-DE" dirty="0"/>
              <a:t>Überblick</a:t>
            </a:r>
          </a:p>
        </p:txBody>
      </p:sp>
      <p:sp>
        <p:nvSpPr>
          <p:cNvPr id="7" name="Inhaltsplatzhalter 6" descr="Köln: &#10;Innovationsmanagement in der Sozialen Arbeit&#10;Aachen:&#10;Bildung und Teilhabe: Soziale Arbeit&#10;Klinisch-therapeutische Soziale Arbeit&#10;Paderborn: &#10;Gesundheitsbezogene Soziale Arbeit&#10;Münster:&#10;Soziale Arbeit – Schwerpunkt „Inklusive Kinder- und Jugendhilfe sozialräumlich gestalten“&#10;Heilpädagogik – Schwerpunkt „Inklusion und Teilhabe in Sozialräumen gestalten“&#10;">
            <a:extLst>
              <a:ext uri="{FF2B5EF4-FFF2-40B4-BE49-F238E27FC236}">
                <a16:creationId xmlns:a16="http://schemas.microsoft.com/office/drawing/2014/main" id="{E30BDF55-D450-4BF7-9FFA-A7295BE9E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50" y="1814267"/>
            <a:ext cx="5580000" cy="4310086"/>
          </a:xfrm>
        </p:spPr>
        <p:txBody>
          <a:bodyPr/>
          <a:lstStyle/>
          <a:p>
            <a:r>
              <a:rPr lang="de-DE" dirty="0">
                <a:solidFill>
                  <a:srgbClr val="8BAF35"/>
                </a:solidFill>
              </a:rPr>
              <a:t>Köln</a:t>
            </a:r>
            <a:r>
              <a:rPr lang="de-DE" dirty="0"/>
              <a:t>: </a:t>
            </a:r>
          </a:p>
          <a:p>
            <a:r>
              <a:rPr lang="de-DE" dirty="0"/>
              <a:t>Innovationsmanagement in der Sozialen Arbeit</a:t>
            </a:r>
          </a:p>
          <a:p>
            <a:r>
              <a:rPr lang="de-DE" dirty="0">
                <a:solidFill>
                  <a:srgbClr val="8BAF35"/>
                </a:solidFill>
              </a:rPr>
              <a:t>Aachen</a:t>
            </a:r>
            <a:r>
              <a:rPr lang="de-DE" dirty="0"/>
              <a:t>:</a:t>
            </a:r>
          </a:p>
          <a:p>
            <a:r>
              <a:rPr lang="de-DE" dirty="0"/>
              <a:t>Bildung und Teilhabe: Soziale Arbeit</a:t>
            </a:r>
          </a:p>
          <a:p>
            <a:r>
              <a:rPr lang="de-DE" dirty="0"/>
              <a:t>Klinisch-therapeutische Soziale Arbeit</a:t>
            </a:r>
          </a:p>
          <a:p>
            <a:r>
              <a:rPr lang="de-DE" dirty="0">
                <a:solidFill>
                  <a:srgbClr val="8BAF35"/>
                </a:solidFill>
              </a:rPr>
              <a:t>Paderborn</a:t>
            </a:r>
            <a:r>
              <a:rPr lang="de-DE" dirty="0"/>
              <a:t>: </a:t>
            </a:r>
          </a:p>
          <a:p>
            <a:r>
              <a:rPr lang="de-DE" dirty="0"/>
              <a:t>Gesundheitsbezogene Soziale Arbeit</a:t>
            </a:r>
          </a:p>
          <a:p>
            <a:r>
              <a:rPr lang="de-DE" dirty="0">
                <a:solidFill>
                  <a:srgbClr val="8BAF35"/>
                </a:solidFill>
              </a:rPr>
              <a:t>Münster</a:t>
            </a:r>
            <a:r>
              <a:rPr lang="de-DE" dirty="0"/>
              <a:t>:</a:t>
            </a:r>
          </a:p>
          <a:p>
            <a:r>
              <a:rPr lang="de-DE" dirty="0"/>
              <a:t>Soziale Arbeit – Schwerpunkt „Inklusive Kinder- und Jugendhilfe sozialräumlich gestalten“</a:t>
            </a:r>
          </a:p>
          <a:p>
            <a:r>
              <a:rPr lang="de-DE" dirty="0"/>
              <a:t>Heilpädagogik – Schwerpunkt „Inklusion und Teilhabe in Sozialräumen gestalten“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C7F1E5B-EEB0-42C6-8C4D-91E6F887F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950" y="2248205"/>
            <a:ext cx="5879828" cy="3304151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034776-2DA1-716B-8C51-7EC48ABB7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050" y="6516000"/>
            <a:ext cx="10440000" cy="138499"/>
          </a:xfrm>
        </p:spPr>
        <p:txBody>
          <a:bodyPr/>
          <a:lstStyle/>
          <a:p>
            <a:r>
              <a:rPr lang="de-DE" dirty="0"/>
              <a:t>Informationsveranstaltung zu den Masterstudiengängen der </a:t>
            </a:r>
            <a:r>
              <a:rPr lang="de-DE" dirty="0" err="1"/>
              <a:t>katho</a:t>
            </a:r>
            <a:r>
              <a:rPr lang="de-DE" dirty="0"/>
              <a:t> NRW am Standort Münster</a:t>
            </a:r>
          </a:p>
        </p:txBody>
      </p:sp>
    </p:spTree>
    <p:extLst>
      <p:ext uri="{BB962C8B-B14F-4D97-AF65-F5344CB8AC3E}">
        <p14:creationId xmlns:p14="http://schemas.microsoft.com/office/powerpoint/2010/main" val="1472197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rafik 47" descr="Das Bild zeigt Norina Geiser, wissenschaftöiche Hilfskraft im Masterteam">
            <a:extLst>
              <a:ext uri="{FF2B5EF4-FFF2-40B4-BE49-F238E27FC236}">
                <a16:creationId xmlns:a16="http://schemas.microsoft.com/office/drawing/2014/main" id="{7A9C8684-B459-8D34-B9EC-5CB606DE7A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t="27580" r="4267" b="12714"/>
          <a:stretch/>
        </p:blipFill>
        <p:spPr>
          <a:xfrm>
            <a:off x="332261" y="3650919"/>
            <a:ext cx="1237903" cy="10548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C738EC-66BB-443F-A4BE-97471F29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050" y="918466"/>
            <a:ext cx="11484000" cy="332399"/>
          </a:xfrm>
        </p:spPr>
        <p:txBody>
          <a:bodyPr/>
          <a:lstStyle/>
          <a:p>
            <a:r>
              <a:rPr lang="de-DE"/>
              <a:t>Wir sind für Sie da:</a:t>
            </a:r>
            <a:endParaRPr lang="de-DE" dirty="0"/>
          </a:p>
        </p:txBody>
      </p:sp>
      <p:pic>
        <p:nvPicPr>
          <p:cNvPr id="7" name="Grafik 6" descr="Foto zeigt Prof. Dr. Eva Stuckstätte">
            <a:extLst>
              <a:ext uri="{FF2B5EF4-FFF2-40B4-BE49-F238E27FC236}">
                <a16:creationId xmlns:a16="http://schemas.microsoft.com/office/drawing/2014/main" id="{7B198EE4-F8F0-085E-77DD-4E4BB158BF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53" y="1311796"/>
            <a:ext cx="1220712" cy="940280"/>
          </a:xfrm>
          <a:prstGeom prst="rect">
            <a:avLst/>
          </a:prstGeom>
        </p:spPr>
      </p:pic>
      <p:pic>
        <p:nvPicPr>
          <p:cNvPr id="4" name="Grafik 3" descr="Foto zeigt Carolin Feß">
            <a:extLst>
              <a:ext uri="{FF2B5EF4-FFF2-40B4-BE49-F238E27FC236}">
                <a16:creationId xmlns:a16="http://schemas.microsoft.com/office/drawing/2014/main" id="{E993401A-D89C-3442-26E4-C52F87A93F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1"/>
          <a:stretch/>
        </p:blipFill>
        <p:spPr>
          <a:xfrm>
            <a:off x="332262" y="2386043"/>
            <a:ext cx="1237903" cy="1130909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9C8B9D-330F-4582-AA06-379CC30C8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286" y="1302504"/>
            <a:ext cx="6411685" cy="48269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>
                <a:solidFill>
                  <a:srgbClr val="8BAF35"/>
                </a:solidFill>
              </a:rPr>
              <a:t>Prof. Dr. Eva Stuckstätte (Studiengangsleitung Master Soziale Arbeit)</a:t>
            </a:r>
          </a:p>
          <a:p>
            <a:pPr>
              <a:lnSpc>
                <a:spcPct val="150000"/>
              </a:lnSpc>
            </a:pPr>
            <a:r>
              <a:rPr lang="de-DE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ec.stuckstaette@katho-nrw.de</a:t>
            </a:r>
            <a:r>
              <a:rPr lang="de-DE" dirty="0"/>
              <a:t> </a:t>
            </a:r>
            <a:endParaRPr lang="de-DE" dirty="0">
              <a:solidFill>
                <a:srgbClr val="8BAF35"/>
              </a:solidFill>
            </a:endParaRP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rgbClr val="8BAF35"/>
                </a:solidFill>
              </a:rPr>
              <a:t>Carolin </a:t>
            </a:r>
            <a:r>
              <a:rPr lang="de-DE" dirty="0" err="1">
                <a:solidFill>
                  <a:srgbClr val="8BAF35"/>
                </a:solidFill>
              </a:rPr>
              <a:t>Feß</a:t>
            </a:r>
            <a:r>
              <a:rPr lang="de-DE" dirty="0">
                <a:solidFill>
                  <a:srgbClr val="8BAF35"/>
                </a:solidFill>
              </a:rPr>
              <a:t> (</a:t>
            </a:r>
            <a:r>
              <a:rPr lang="de-DE" dirty="0" err="1">
                <a:solidFill>
                  <a:srgbClr val="8BAF35"/>
                </a:solidFill>
              </a:rPr>
              <a:t>Studiengangskoordinatorin</a:t>
            </a:r>
            <a:r>
              <a:rPr lang="de-DE" dirty="0">
                <a:solidFill>
                  <a:srgbClr val="8BAF35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de-DE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c.fess@katho-nrw.de</a:t>
            </a:r>
            <a:r>
              <a:rPr lang="de-DE" dirty="0"/>
              <a:t> </a:t>
            </a:r>
            <a:endParaRPr lang="de-DE" dirty="0">
              <a:solidFill>
                <a:srgbClr val="8BAF35"/>
              </a:solidFill>
            </a:endParaRP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rgbClr val="8BAF35"/>
                </a:solidFill>
              </a:rPr>
              <a:t>Norina Geiser (Studentische Hilfskraft)</a:t>
            </a:r>
          </a:p>
          <a:p>
            <a:pPr>
              <a:lnSpc>
                <a:spcPct val="150000"/>
              </a:lnSpc>
            </a:pPr>
            <a:r>
              <a:rPr lang="de-DE" dirty="0"/>
              <a:t>norina.geiser@study.katho-nrw.de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A5CC132-B9CA-408A-BE2B-B230C243E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050" y="6516000"/>
            <a:ext cx="10440000" cy="138499"/>
          </a:xfrm>
        </p:spPr>
        <p:txBody>
          <a:bodyPr/>
          <a:lstStyle/>
          <a:p>
            <a:r>
              <a:rPr lang="de-DE"/>
              <a:t>Informationsveranstaltung zu den Masterstudiengängen der katho NRW am Standort Münster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4293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Unsere Themen:">
            <a:extLst>
              <a:ext uri="{FF2B5EF4-FFF2-40B4-BE49-F238E27FC236}">
                <a16:creationId xmlns:a16="http://schemas.microsoft.com/office/drawing/2014/main" id="{345677FF-98FD-4F7D-B0FB-8A8DF226F36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58050" y="918466"/>
            <a:ext cx="11484000" cy="332399"/>
          </a:xfrm>
        </p:spPr>
        <p:txBody>
          <a:bodyPr/>
          <a:lstStyle/>
          <a:p>
            <a:r>
              <a:rPr lang="de-DE" b="1" dirty="0"/>
              <a:t>Unsere Themen:</a:t>
            </a:r>
          </a:p>
        </p:txBody>
      </p:sp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830BE5A7-EBA2-4C18-810E-8EA71B518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752376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3" imgH="416" progId="TCLayout.ActiveDocument.1">
                  <p:embed/>
                </p:oleObj>
              </mc:Choice>
              <mc:Fallback>
                <p:oleObj name="think-cell Slide" r:id="rId4" imgW="413" imgH="416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830BE5A7-EBA2-4C18-810E-8EA71B5183E6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Inhaltsplatzhalter 3" descr="1. Warum ein Masterstudium?&#10;2. Zielperspektive der Studiengänge&#10;3. Struktur der Studiengänge&#10;4. Finanzierungsmöglichkeiten&#10;5. Bewerbungsverfahren&#10;6. Ihre Fragen?&#10;"/>
          <p:cNvSpPr>
            <a:spLocks noGrp="1"/>
          </p:cNvSpPr>
          <p:nvPr>
            <p:ph idx="1"/>
          </p:nvPr>
        </p:nvSpPr>
        <p:spPr>
          <a:xfrm>
            <a:off x="358050" y="1559796"/>
            <a:ext cx="5580000" cy="4049386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8BAF35"/>
              </a:buClr>
            </a:pPr>
            <a:r>
              <a:rPr lang="de-DE" dirty="0"/>
              <a:t>1. Warum ein Masterstudium?</a:t>
            </a:r>
          </a:p>
          <a:p>
            <a:pPr>
              <a:lnSpc>
                <a:spcPct val="150000"/>
              </a:lnSpc>
              <a:buClr>
                <a:srgbClr val="8BAF35"/>
              </a:buClr>
            </a:pPr>
            <a:r>
              <a:rPr lang="de-DE" dirty="0"/>
              <a:t>2. Zielperspektive der Studiengänge</a:t>
            </a:r>
          </a:p>
          <a:p>
            <a:pPr>
              <a:lnSpc>
                <a:spcPct val="150000"/>
              </a:lnSpc>
              <a:buClr>
                <a:srgbClr val="8BAF35"/>
              </a:buClr>
            </a:pPr>
            <a:r>
              <a:rPr lang="de-DE" dirty="0"/>
              <a:t>3. Struktur der Studiengänge</a:t>
            </a:r>
          </a:p>
          <a:p>
            <a:pPr>
              <a:lnSpc>
                <a:spcPct val="150000"/>
              </a:lnSpc>
              <a:buClr>
                <a:srgbClr val="8BAF35"/>
              </a:buClr>
            </a:pPr>
            <a:r>
              <a:rPr lang="de-DE" dirty="0"/>
              <a:t>4. Finanzierungsmöglichkeiten</a:t>
            </a:r>
          </a:p>
          <a:p>
            <a:pPr>
              <a:lnSpc>
                <a:spcPct val="150000"/>
              </a:lnSpc>
              <a:buClr>
                <a:srgbClr val="8BAF35"/>
              </a:buClr>
            </a:pPr>
            <a:r>
              <a:rPr lang="de-DE" dirty="0"/>
              <a:t>5. Bewerbungsverfahren</a:t>
            </a:r>
          </a:p>
          <a:p>
            <a:pPr>
              <a:lnSpc>
                <a:spcPct val="150000"/>
              </a:lnSpc>
              <a:buClr>
                <a:srgbClr val="8BAF35"/>
              </a:buClr>
            </a:pPr>
            <a:r>
              <a:rPr lang="de-DE" dirty="0"/>
              <a:t>6. Ihre Fragen?</a:t>
            </a:r>
          </a:p>
          <a:p>
            <a:pPr marL="400050" indent="-400050">
              <a:buClr>
                <a:srgbClr val="8BAF35"/>
              </a:buClr>
              <a:buFont typeface="+mj-lt"/>
              <a:buAutoNum type="romanUcPeriod"/>
            </a:pP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AB0F6BF-80F4-4D25-9ABA-EC5A13D71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1520" y="1084665"/>
            <a:ext cx="6292744" cy="4194743"/>
          </a:xfrm>
          <a:prstGeom prst="rect">
            <a:avLst/>
          </a:prstGeom>
        </p:spPr>
      </p:pic>
      <p:sp>
        <p:nvSpPr>
          <p:cNvPr id="5" name="Fußzeilenplatzhalter 4" descr="Informationsveranstaltung zu den Masterstudiengängen der katho NRW am Standort Münster">
            <a:extLst>
              <a:ext uri="{FF2B5EF4-FFF2-40B4-BE49-F238E27FC236}">
                <a16:creationId xmlns:a16="http://schemas.microsoft.com/office/drawing/2014/main" id="{D0BEE267-096D-7125-31F1-3B658B811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050" y="6516000"/>
            <a:ext cx="10440000" cy="138499"/>
          </a:xfrm>
        </p:spPr>
        <p:txBody>
          <a:bodyPr/>
          <a:lstStyle/>
          <a:p>
            <a:r>
              <a:rPr lang="de-DE" dirty="0"/>
              <a:t>Informationsveranstaltung zu den Masterstudiengängen der </a:t>
            </a:r>
            <a:r>
              <a:rPr lang="de-DE" dirty="0" err="1"/>
              <a:t>katho</a:t>
            </a:r>
            <a:r>
              <a:rPr lang="de-DE" dirty="0"/>
              <a:t> NRW am Standort Münster</a:t>
            </a:r>
          </a:p>
        </p:txBody>
      </p:sp>
    </p:spTree>
    <p:extLst>
      <p:ext uri="{BB962C8B-B14F-4D97-AF65-F5344CB8AC3E}">
        <p14:creationId xmlns:p14="http://schemas.microsoft.com/office/powerpoint/2010/main" val="318227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1. Warum ein Masterstudium?">
            <a:extLst>
              <a:ext uri="{FF2B5EF4-FFF2-40B4-BE49-F238E27FC236}">
                <a16:creationId xmlns:a16="http://schemas.microsoft.com/office/drawing/2014/main" id="{E415C5FE-145D-4DFD-A9A7-A1C34584A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050" y="918466"/>
            <a:ext cx="11484000" cy="332399"/>
          </a:xfrm>
        </p:spPr>
        <p:txBody>
          <a:bodyPr/>
          <a:lstStyle/>
          <a:p>
            <a:r>
              <a:rPr lang="de-DE" b="1" dirty="0"/>
              <a:t>1. Warum ein Masterstudium?</a:t>
            </a:r>
          </a:p>
        </p:txBody>
      </p:sp>
      <p:sp>
        <p:nvSpPr>
          <p:cNvPr id="3" name="Inhaltsplatzhalter 2" descr="Weiterentwicklung (persönlich und fachlich)&#10;Ihre beruflichen Chancen erhöhen (komplexere Tätigkeiten und Leitungsfunktionen)&#10;Voraussetzung für Promotion und Qualifizierung für den Bereich der Forschung&#10;">
            <a:extLst>
              <a:ext uri="{FF2B5EF4-FFF2-40B4-BE49-F238E27FC236}">
                <a16:creationId xmlns:a16="http://schemas.microsoft.com/office/drawing/2014/main" id="{8C2CC2FB-B1C2-41E9-B262-C098EBE56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388" y="1361663"/>
            <a:ext cx="5278662" cy="2139445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buClr>
                <a:srgbClr val="8BAF35"/>
              </a:buClr>
              <a:buFont typeface="Symbol" panose="05050102010706020507" pitchFamily="18" charset="2"/>
              <a:buChar char="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Weiterentwicklung (persönlich und fachlich)</a:t>
            </a:r>
          </a:p>
          <a:p>
            <a:pPr marL="342900" lvl="0" indent="-342900">
              <a:lnSpc>
                <a:spcPct val="100000"/>
              </a:lnSpc>
              <a:buClr>
                <a:srgbClr val="8BAF35"/>
              </a:buClr>
              <a:buFont typeface="Symbol" panose="05050102010706020507" pitchFamily="18" charset="2"/>
              <a:buChar char="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hre beruflichen Chancen erhöhen (komplexere Tätigkeiten und Leitungsfunktionen)</a:t>
            </a:r>
          </a:p>
          <a:p>
            <a:pPr marL="342900" lvl="0" indent="-342900">
              <a:lnSpc>
                <a:spcPct val="100000"/>
              </a:lnSpc>
              <a:buClr>
                <a:srgbClr val="8BAF35"/>
              </a:buClr>
              <a:buFont typeface="Symbol" panose="05050102010706020507" pitchFamily="18" charset="2"/>
              <a:buChar char="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Voraussetzung für Promotion und Qualifizierung für den Bereich der Forschung</a:t>
            </a:r>
            <a:endParaRPr lang="de-DE" dirty="0"/>
          </a:p>
        </p:txBody>
      </p:sp>
      <p:sp>
        <p:nvSpPr>
          <p:cNvPr id="8" name="Titel 1" descr="Warum ein Masterstudium bei uns?&#10;">
            <a:extLst>
              <a:ext uri="{FF2B5EF4-FFF2-40B4-BE49-F238E27FC236}">
                <a16:creationId xmlns:a16="http://schemas.microsoft.com/office/drawing/2014/main" id="{F3460E32-2839-49AA-B24B-3322804910F3}"/>
              </a:ext>
            </a:extLst>
          </p:cNvPr>
          <p:cNvSpPr txBox="1">
            <a:spLocks/>
          </p:cNvSpPr>
          <p:nvPr/>
        </p:nvSpPr>
        <p:spPr bwMode="gray">
          <a:xfrm>
            <a:off x="400990" y="3501108"/>
            <a:ext cx="1148400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/>
              <a:t>Warum ein Masterstudium bei uns?</a:t>
            </a:r>
          </a:p>
        </p:txBody>
      </p:sp>
      <p:sp>
        <p:nvSpPr>
          <p:cNvPr id="9" name="Inhaltsplatzhalter 2" descr="Forschungsorientierung mit starkem Praxisbezug  insbesondere in den Lehrforschungsprojekten&#10;Forschungsinstitute zu unterschiedlichen Themen &#10;enge Betreuung, kleine Seminargrößen, tolles Miteinander unter den Studierenden, attraktiver Hochschulstandort&#10;Wir übernehmen gesellschaftliche Verantwortung, indem wir uns aktiv in gesellschaftliche Entwicklungen einbringen.&#10;">
            <a:extLst>
              <a:ext uri="{FF2B5EF4-FFF2-40B4-BE49-F238E27FC236}">
                <a16:creationId xmlns:a16="http://schemas.microsoft.com/office/drawing/2014/main" id="{B8170FE4-3E14-4CE0-A05C-27BBE4E07647}"/>
              </a:ext>
            </a:extLst>
          </p:cNvPr>
          <p:cNvSpPr txBox="1">
            <a:spLocks/>
          </p:cNvSpPr>
          <p:nvPr/>
        </p:nvSpPr>
        <p:spPr bwMode="gray">
          <a:xfrm>
            <a:off x="307010" y="3967225"/>
            <a:ext cx="11535040" cy="1877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Clr>
                <a:srgbClr val="8BAF35"/>
              </a:buClr>
              <a:buFont typeface="Symbol" panose="05050102010706020507" pitchFamily="18" charset="2"/>
              <a:buChar char="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Forschungsorientierung mit starkem Praxisbezug </a:t>
            </a:r>
            <a:b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insbesondere in den Lehrforschungsprojekten</a:t>
            </a:r>
          </a:p>
          <a:p>
            <a:pPr marL="342900" indent="-342900">
              <a:lnSpc>
                <a:spcPct val="100000"/>
              </a:lnSpc>
              <a:buClr>
                <a:srgbClr val="8BAF35"/>
              </a:buClr>
              <a:buFont typeface="Symbol" panose="05050102010706020507" pitchFamily="18" charset="2"/>
              <a:buChar char="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Forschungsinstitute zu unterschiedlichen Themen </a:t>
            </a:r>
          </a:p>
          <a:p>
            <a:pPr marL="342900" indent="-342900">
              <a:lnSpc>
                <a:spcPct val="100000"/>
              </a:lnSpc>
              <a:buClr>
                <a:srgbClr val="8BAF35"/>
              </a:buClr>
              <a:buFont typeface="Symbol" panose="05050102010706020507" pitchFamily="18" charset="2"/>
              <a:buChar char="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enge Betreuung, kleine Seminargrößen, tolles Miteinander unter den Studierenden, attraktiver Hochschulstandort</a:t>
            </a:r>
          </a:p>
          <a:p>
            <a:pPr>
              <a:lnSpc>
                <a:spcPct val="100000"/>
              </a:lnSpc>
              <a:buClr>
                <a:srgbClr val="8BAF35"/>
              </a:buClr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 übernehmen gesellschaftliche Verantwortung, indem wir uns aktiv in gesellschaftliche Entwicklungen einbringen.</a:t>
            </a:r>
          </a:p>
          <a:p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E7475415-7F7F-CD5A-72A9-330B3447F5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050" y="6516000"/>
            <a:ext cx="10440000" cy="138499"/>
          </a:xfrm>
        </p:spPr>
        <p:txBody>
          <a:bodyPr/>
          <a:lstStyle/>
          <a:p>
            <a:r>
              <a:rPr lang="de-DE" dirty="0"/>
              <a:t>Informationsveranstaltung zu den Masterstudiengängen der </a:t>
            </a:r>
            <a:r>
              <a:rPr lang="de-DE" dirty="0" err="1"/>
              <a:t>katho</a:t>
            </a:r>
            <a:r>
              <a:rPr lang="de-DE" dirty="0"/>
              <a:t> NRW am Standort Münster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23C600F-CBC5-4F31-852C-8CC581B78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56" y="938398"/>
            <a:ext cx="5641943" cy="376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5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 descr="Unsere Studiengänge:">
            <a:extLst>
              <a:ext uri="{FF2B5EF4-FFF2-40B4-BE49-F238E27FC236}">
                <a16:creationId xmlns:a16="http://schemas.microsoft.com/office/drawing/2014/main" id="{86CE31A1-A6A0-F477-8EA1-21810B81AD5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58050" y="918466"/>
            <a:ext cx="11484000" cy="332399"/>
          </a:xfrm>
        </p:spPr>
        <p:txBody>
          <a:bodyPr/>
          <a:lstStyle/>
          <a:p>
            <a:r>
              <a:rPr lang="de-DE" b="1" dirty="0"/>
              <a:t>Unsere Studiengänge:</a:t>
            </a:r>
          </a:p>
        </p:txBody>
      </p:sp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830BE5A7-EBA2-4C18-810E-8EA71B518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0163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3" imgH="416" progId="TCLayout.ActiveDocument.1">
                  <p:embed/>
                </p:oleObj>
              </mc:Choice>
              <mc:Fallback>
                <p:oleObj name="think-cell Slide" r:id="rId4" imgW="413" imgH="416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830BE5A7-EBA2-4C18-810E-8EA71B5183E6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descr="M.A. Soziale Arbeit – Schwerpunkt: Inklusive Kinder- und Jugendhilfe sozialräumlich gestalten&#10;">
            <a:extLst>
              <a:ext uri="{FF2B5EF4-FFF2-40B4-BE49-F238E27FC236}">
                <a16:creationId xmlns:a16="http://schemas.microsoft.com/office/drawing/2014/main" id="{B6759F8D-81F8-4212-A91E-550057D20ADB}"/>
              </a:ext>
            </a:extLst>
          </p:cNvPr>
          <p:cNvSpPr/>
          <p:nvPr/>
        </p:nvSpPr>
        <p:spPr>
          <a:xfrm>
            <a:off x="900260" y="1412660"/>
            <a:ext cx="41412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/>
              <a:t>M.A. Soziale Arbeit – Schwerpunkt: Inklusive Kinder- und Jugendhilfe sozialräumlich gestalten</a:t>
            </a:r>
          </a:p>
        </p:txBody>
      </p:sp>
      <p:sp>
        <p:nvSpPr>
          <p:cNvPr id="5" name="Rechteck 4" descr="M.A. Heilpädagogik – Schwerpunkt: &#10;Teilhabe und Inklusion &#10;in Sozialräumen gestalten&#10;">
            <a:extLst>
              <a:ext uri="{FF2B5EF4-FFF2-40B4-BE49-F238E27FC236}">
                <a16:creationId xmlns:a16="http://schemas.microsoft.com/office/drawing/2014/main" id="{D460C243-399A-4229-93AD-3012759C3038}"/>
              </a:ext>
            </a:extLst>
          </p:cNvPr>
          <p:cNvSpPr/>
          <p:nvPr/>
        </p:nvSpPr>
        <p:spPr>
          <a:xfrm>
            <a:off x="6696400" y="1412659"/>
            <a:ext cx="40454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000" dirty="0"/>
              <a:t>M.A. Heilpädagogik – Schwerpunkt: </a:t>
            </a:r>
          </a:p>
          <a:p>
            <a:pPr algn="ctr"/>
            <a:r>
              <a:rPr lang="de-DE" sz="2000" dirty="0"/>
              <a:t>Teilhabe und Inklusion </a:t>
            </a:r>
          </a:p>
          <a:p>
            <a:pPr algn="ctr"/>
            <a:r>
              <a:rPr lang="de-DE" sz="2000" dirty="0"/>
              <a:t>in Sozialräumen gestalten</a:t>
            </a:r>
          </a:p>
        </p:txBody>
      </p:sp>
      <p:pic>
        <p:nvPicPr>
          <p:cNvPr id="4" name="Grafik 3" descr="Gruppe laufender Kinder">
            <a:extLst>
              <a:ext uri="{FF2B5EF4-FFF2-40B4-BE49-F238E27FC236}">
                <a16:creationId xmlns:a16="http://schemas.microsoft.com/office/drawing/2014/main" id="{4A9843C2-4838-A811-051C-147185C06CF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7" y="2940625"/>
            <a:ext cx="4511341" cy="3007561"/>
          </a:xfrm>
          <a:prstGeom prst="rect">
            <a:avLst/>
          </a:prstGeom>
        </p:spPr>
      </p:pic>
      <p:pic>
        <p:nvPicPr>
          <p:cNvPr id="6" name="Inhaltsplatzhalter 8" descr="Gruppe lachender Menschen">
            <a:extLst>
              <a:ext uri="{FF2B5EF4-FFF2-40B4-BE49-F238E27FC236}">
                <a16:creationId xmlns:a16="http://schemas.microsoft.com/office/drawing/2014/main" id="{4347DDBC-6A97-BD5C-ED3A-70A76F4A66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" r="4835" b="16667"/>
          <a:stretch/>
        </p:blipFill>
        <p:spPr>
          <a:xfrm>
            <a:off x="6201597" y="2949279"/>
            <a:ext cx="4603423" cy="2998907"/>
          </a:xfrm>
          <a:prstGeom prst="rect">
            <a:avLst/>
          </a:prstGeom>
          <a:noFill/>
        </p:spPr>
      </p:pic>
      <p:sp>
        <p:nvSpPr>
          <p:cNvPr id="2" name="Fußzeilenplatzhalter 4" descr="Informationsveranstaltung zu den Masterstudiengängen der katho NRW am Standort Münster&#10;">
            <a:extLst>
              <a:ext uri="{FF2B5EF4-FFF2-40B4-BE49-F238E27FC236}">
                <a16:creationId xmlns:a16="http://schemas.microsoft.com/office/drawing/2014/main" id="{96843E8A-A48A-10AF-E04C-49B24C1CD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050" y="6516000"/>
            <a:ext cx="10440000" cy="138499"/>
          </a:xfrm>
        </p:spPr>
        <p:txBody>
          <a:bodyPr/>
          <a:lstStyle/>
          <a:p>
            <a:r>
              <a:rPr lang="de-DE" dirty="0"/>
              <a:t>Informationsveranstaltung zu den Masterstudiengängen der </a:t>
            </a:r>
            <a:r>
              <a:rPr lang="de-DE" dirty="0" err="1"/>
              <a:t>katho</a:t>
            </a:r>
            <a:r>
              <a:rPr lang="de-DE" dirty="0"/>
              <a:t> NRW am Standort Münster</a:t>
            </a:r>
          </a:p>
        </p:txBody>
      </p:sp>
    </p:spTree>
    <p:extLst>
      <p:ext uri="{BB962C8B-B14F-4D97-AF65-F5344CB8AC3E}">
        <p14:creationId xmlns:p14="http://schemas.microsoft.com/office/powerpoint/2010/main" val="3008700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2. Zielperspektive der Studiengänge">
            <a:extLst>
              <a:ext uri="{FF2B5EF4-FFF2-40B4-BE49-F238E27FC236}">
                <a16:creationId xmlns:a16="http://schemas.microsoft.com/office/drawing/2014/main" id="{C1A497EB-8580-4494-9EB3-6A8BE70D6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050" y="918466"/>
            <a:ext cx="11484000" cy="332399"/>
          </a:xfrm>
        </p:spPr>
        <p:txBody>
          <a:bodyPr/>
          <a:lstStyle/>
          <a:p>
            <a:r>
              <a:rPr lang="de-DE" b="1" dirty="0"/>
              <a:t>2.1 Zielperspektive der Studiengänge</a:t>
            </a:r>
          </a:p>
        </p:txBody>
      </p:sp>
      <p:sp>
        <p:nvSpPr>
          <p:cNvPr id="4" name="Textplatzhalter 3" descr="Masterstudiengang Soziale Arbeit – Schwerpunkt: Inklusive Kinder- und Jugendhilfe sozialräumlich gestalten&#10;">
            <a:extLst>
              <a:ext uri="{FF2B5EF4-FFF2-40B4-BE49-F238E27FC236}">
                <a16:creationId xmlns:a16="http://schemas.microsoft.com/office/drawing/2014/main" id="{9FA5BCF8-55F8-461F-8A9C-9A50ADCA73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050" y="1403999"/>
            <a:ext cx="11484000" cy="276999"/>
          </a:xfrm>
        </p:spPr>
        <p:txBody>
          <a:bodyPr/>
          <a:lstStyle/>
          <a:p>
            <a:r>
              <a:rPr lang="de-DE" sz="2000" dirty="0"/>
              <a:t>Masterstudiengang Soziale Arbeit – Schwerpunkt: Inklusive Kinder- und Jugendhilfe sozialräumlich gestalten</a:t>
            </a:r>
          </a:p>
        </p:txBody>
      </p:sp>
      <p:sp>
        <p:nvSpPr>
          <p:cNvPr id="3" name="Inhaltsplatzhalter 2" descr="Vertiefung in spezifischen Kompetenzbereichen für die Weiterentwicklung einer Inklusion unterstützenden, sozialräumlich ausgerichteten Kinder- und Jugendhilfe (über das KJSG hinaus!)&#10;kritische Auseinandersetzung mit aktuellen Theorie- und Praxisentwicklungen in der KJH zum Thema Inklusion&#10;Kennenlernen aktueller und perspektivischer Gestaltungsmöglichkeiten der Kinder- und Jugendhilfe von Inklusion in Sozialräumen&#10;Aneignung wichtiger Handlungsansätze wie z.B. Sozialraumorientierung und Netzwerkmanagement, Partizipation als Bildungs- und Befähigungsprozess, Organisationsentwicklung&#10;Grundkompetenzen zum forscherischen und fachlich-konzeptionellen Arbeiten&#10;">
            <a:extLst>
              <a:ext uri="{FF2B5EF4-FFF2-40B4-BE49-F238E27FC236}">
                <a16:creationId xmlns:a16="http://schemas.microsoft.com/office/drawing/2014/main" id="{FAE0D34C-C0C0-4B8F-8F3F-6EEDAA222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050" y="1771280"/>
            <a:ext cx="5589900" cy="4744719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Clr>
                <a:srgbClr val="8BAF35"/>
              </a:buClr>
              <a:buFont typeface="Arial" panose="020B0604020202020204" pitchFamily="34" charset="0"/>
              <a:buChar char="•"/>
            </a:pPr>
            <a:r>
              <a:rPr lang="de-DE" sz="1600" b="0" i="0" dirty="0">
                <a:solidFill>
                  <a:srgbClr val="212529"/>
                </a:solidFill>
                <a:effectLst/>
                <a:latin typeface="Freeset"/>
              </a:rPr>
              <a:t>Vertiefung in spezifischen Kompetenzbereichen für die Weiterentwicklung einer </a:t>
            </a:r>
            <a:r>
              <a:rPr lang="de-DE" sz="1600" dirty="0">
                <a:solidFill>
                  <a:srgbClr val="212529"/>
                </a:solidFill>
                <a:latin typeface="Freeset"/>
              </a:rPr>
              <a:t>Inklusion unterstützenden</a:t>
            </a:r>
            <a:r>
              <a:rPr lang="de-DE" sz="1600" b="0" i="0" dirty="0">
                <a:solidFill>
                  <a:srgbClr val="212529"/>
                </a:solidFill>
                <a:effectLst/>
                <a:latin typeface="Freeset"/>
              </a:rPr>
              <a:t>, sozialräumlich ausgerichteten Kinder- und Jugendhilfe (über das KJSG hinaus!)</a:t>
            </a:r>
          </a:p>
          <a:p>
            <a:pPr marL="285750" indent="-285750">
              <a:lnSpc>
                <a:spcPct val="100000"/>
              </a:lnSpc>
              <a:buClr>
                <a:srgbClr val="8BAF35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212529"/>
                </a:solidFill>
                <a:latin typeface="Freeset"/>
              </a:rPr>
              <a:t>kritische Auseinandersetzung mit aktuellen Theorie- und Praxisentwicklungen in der KJH zum Thema Inklusion</a:t>
            </a:r>
            <a:endParaRPr lang="de-DE" sz="1600" b="0" i="0" dirty="0">
              <a:solidFill>
                <a:srgbClr val="212529"/>
              </a:solidFill>
              <a:effectLst/>
              <a:latin typeface="Freeset"/>
            </a:endParaRPr>
          </a:p>
          <a:p>
            <a:pPr marL="285750" indent="-285750">
              <a:lnSpc>
                <a:spcPct val="100000"/>
              </a:lnSpc>
              <a:buClr>
                <a:srgbClr val="8BAF35"/>
              </a:buClr>
              <a:buFont typeface="Arial" panose="020B0604020202020204" pitchFamily="34" charset="0"/>
              <a:buChar char="•"/>
            </a:pPr>
            <a:r>
              <a:rPr lang="de-DE" sz="1600" b="0" i="0" dirty="0">
                <a:solidFill>
                  <a:srgbClr val="212529"/>
                </a:solidFill>
                <a:effectLst/>
                <a:latin typeface="Freeset"/>
              </a:rPr>
              <a:t>Kennenlernen aktueller und perspektivischer Gestaltungsmöglichkeiten der Kinder- und Jugendhilfe von Inklusion in Sozialräumen</a:t>
            </a:r>
          </a:p>
          <a:p>
            <a:pPr marL="285750" indent="-285750">
              <a:lnSpc>
                <a:spcPct val="100000"/>
              </a:lnSpc>
              <a:buClr>
                <a:srgbClr val="8BAF35"/>
              </a:buClr>
              <a:buFont typeface="Arial" panose="020B0604020202020204" pitchFamily="34" charset="0"/>
              <a:buChar char="•"/>
            </a:pPr>
            <a:r>
              <a:rPr lang="de-DE" sz="1600" b="0" i="0" dirty="0">
                <a:solidFill>
                  <a:srgbClr val="212529"/>
                </a:solidFill>
                <a:effectLst/>
                <a:latin typeface="Freeset"/>
              </a:rPr>
              <a:t>Aneignung wichtiger Handlungsansätze wie z.B. Sozialraumorientierung und Netzwerkmanagement, Partizipation als Bildungs- und Befähigungsprozess, Organisationsentwicklung</a:t>
            </a:r>
          </a:p>
          <a:p>
            <a:pPr marL="285750" indent="-285750">
              <a:lnSpc>
                <a:spcPct val="100000"/>
              </a:lnSpc>
              <a:buClr>
                <a:srgbClr val="8BAF35"/>
              </a:buClr>
              <a:buFont typeface="Arial" panose="020B0604020202020204" pitchFamily="34" charset="0"/>
              <a:buChar char="•"/>
            </a:pPr>
            <a:r>
              <a:rPr lang="de-DE" sz="1600" b="0" i="0" dirty="0">
                <a:solidFill>
                  <a:srgbClr val="212529"/>
                </a:solidFill>
                <a:effectLst/>
                <a:latin typeface="Freeset"/>
              </a:rPr>
              <a:t>Grundkompetenzen zum forscherischen und fachlich-konzeptionellen Arbeiten</a:t>
            </a:r>
          </a:p>
        </p:txBody>
      </p:sp>
      <p:sp>
        <p:nvSpPr>
          <p:cNvPr id="8" name="Inhaltsplatzhalter 7" descr="Ihre Perspektive:&#10;Der Masterstudiengang qualifiziert zur fachlichen Begleitung entsprechender Praxisentwicklungen sowie zur Realisierung von Forschungsvorhaben im Feld.&#10;">
            <a:extLst>
              <a:ext uri="{FF2B5EF4-FFF2-40B4-BE49-F238E27FC236}">
                <a16:creationId xmlns:a16="http://schemas.microsoft.com/office/drawing/2014/main" id="{68FD3436-133A-46BC-A611-818F42491AB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44049" y="1771281"/>
            <a:ext cx="5580000" cy="1164735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8BAF35"/>
              </a:buClr>
            </a:pPr>
            <a:r>
              <a:rPr lang="de-DE" sz="2400" b="1" i="0" dirty="0">
                <a:solidFill>
                  <a:schemeClr val="accent1"/>
                </a:solidFill>
                <a:effectLst/>
                <a:latin typeface="Freeset"/>
              </a:rPr>
              <a:t>Ihre Perspektive:</a:t>
            </a:r>
          </a:p>
          <a:p>
            <a:pPr>
              <a:lnSpc>
                <a:spcPct val="100000"/>
              </a:lnSpc>
              <a:buClr>
                <a:srgbClr val="8BAF35"/>
              </a:buClr>
            </a:pPr>
            <a:r>
              <a:rPr lang="de-DE" b="0" i="0" dirty="0">
                <a:solidFill>
                  <a:srgbClr val="212529"/>
                </a:solidFill>
                <a:effectLst/>
                <a:latin typeface="Freeset"/>
              </a:rPr>
              <a:t>Der Masterstudiengang qualifiziert zur fachlichen Begleitung entsprechender Praxisentwicklungen sowie zur Realisierung von Forschungsvorhaben im Feld.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6613EB-4E24-477D-BCE8-0F81789DC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Informationsveranstaltung zu den Masterstudiengängen der </a:t>
            </a:r>
            <a:r>
              <a:rPr lang="de-DE" dirty="0" err="1"/>
              <a:t>katho</a:t>
            </a:r>
            <a:r>
              <a:rPr lang="de-DE" dirty="0"/>
              <a:t> NRW am Standort Münster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D636BBB-7E00-4352-1FCD-B265F44E2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5" b="21913"/>
          <a:stretch/>
        </p:blipFill>
        <p:spPr>
          <a:xfrm>
            <a:off x="6244049" y="3341318"/>
            <a:ext cx="5279895" cy="234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99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3. Struktur des Studiengangs">
            <a:extLst>
              <a:ext uri="{FF2B5EF4-FFF2-40B4-BE49-F238E27FC236}">
                <a16:creationId xmlns:a16="http://schemas.microsoft.com/office/drawing/2014/main" id="{EA5D043E-192C-4278-A8DE-49CE13EF4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050" y="918466"/>
            <a:ext cx="11484000" cy="332399"/>
          </a:xfrm>
        </p:spPr>
        <p:txBody>
          <a:bodyPr/>
          <a:lstStyle/>
          <a:p>
            <a:r>
              <a:rPr lang="de-DE" b="1" dirty="0"/>
              <a:t>3. Struktur des Studiengangs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1B307552-1416-D61A-B76F-29EAA2164F90}"/>
              </a:ext>
            </a:extLst>
          </p:cNvPr>
          <p:cNvSpPr txBox="1"/>
          <p:nvPr/>
        </p:nvSpPr>
        <p:spPr>
          <a:xfrm>
            <a:off x="38106" y="2663735"/>
            <a:ext cx="804286" cy="263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/>
              <a:t>4. Sem.</a:t>
            </a:r>
          </a:p>
          <a:p>
            <a:pPr>
              <a:lnSpc>
                <a:spcPct val="150000"/>
              </a:lnSpc>
            </a:pPr>
            <a:endParaRPr lang="de-DE" sz="1600" dirty="0"/>
          </a:p>
          <a:p>
            <a:pPr>
              <a:lnSpc>
                <a:spcPct val="150000"/>
              </a:lnSpc>
            </a:pPr>
            <a:r>
              <a:rPr lang="de-DE" sz="1600" dirty="0"/>
              <a:t>3. Sem.</a:t>
            </a:r>
          </a:p>
          <a:p>
            <a:pPr>
              <a:lnSpc>
                <a:spcPct val="150000"/>
              </a:lnSpc>
            </a:pPr>
            <a:endParaRPr lang="de-DE" sz="1600" dirty="0"/>
          </a:p>
          <a:p>
            <a:pPr>
              <a:lnSpc>
                <a:spcPct val="150000"/>
              </a:lnSpc>
            </a:pPr>
            <a:r>
              <a:rPr lang="de-DE" sz="1600" dirty="0"/>
              <a:t>2. Sem.</a:t>
            </a:r>
          </a:p>
          <a:p>
            <a:pPr>
              <a:lnSpc>
                <a:spcPct val="150000"/>
              </a:lnSpc>
            </a:pPr>
            <a:endParaRPr lang="de-DE" sz="1600" dirty="0"/>
          </a:p>
          <a:p>
            <a:pPr>
              <a:lnSpc>
                <a:spcPct val="150000"/>
              </a:lnSpc>
            </a:pPr>
            <a:r>
              <a:rPr lang="de-DE" sz="1600" dirty="0"/>
              <a:t>1. Sem.</a:t>
            </a:r>
          </a:p>
        </p:txBody>
      </p:sp>
      <p:sp>
        <p:nvSpPr>
          <p:cNvPr id="20" name="Ellipse 19" descr="verschiedene Bachelor-/Diplom-Abschlüsse&#10;berufliche Vorerfahrung&#10;">
            <a:extLst>
              <a:ext uri="{FF2B5EF4-FFF2-40B4-BE49-F238E27FC236}">
                <a16:creationId xmlns:a16="http://schemas.microsoft.com/office/drawing/2014/main" id="{CB1BE8FD-5537-442C-921D-F61B9475A333}"/>
              </a:ext>
            </a:extLst>
          </p:cNvPr>
          <p:cNvSpPr/>
          <p:nvPr/>
        </p:nvSpPr>
        <p:spPr bwMode="gray">
          <a:xfrm>
            <a:off x="842392" y="5420951"/>
            <a:ext cx="7034620" cy="650073"/>
          </a:xfrm>
          <a:prstGeom prst="ellipse">
            <a:avLst/>
          </a:prstGeom>
          <a:solidFill>
            <a:srgbClr val="FFFFD1"/>
          </a:solidFill>
          <a:ln w="9525">
            <a:solidFill>
              <a:srgbClr val="EED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  <a:sym typeface="Arial"/>
              </a:rPr>
              <a:t>verschiedene Bachelor-/Diplom-Abschlüsse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  <a:sym typeface="Arial"/>
              </a:rPr>
              <a:t>berufliche Vorerfahrung</a:t>
            </a:r>
          </a:p>
        </p:txBody>
      </p:sp>
      <p:sp>
        <p:nvSpPr>
          <p:cNvPr id="7" name="Rechteck 6" descr="M1 Disziplinbezug  &#10;">
            <a:extLst>
              <a:ext uri="{FF2B5EF4-FFF2-40B4-BE49-F238E27FC236}">
                <a16:creationId xmlns:a16="http://schemas.microsoft.com/office/drawing/2014/main" id="{E4B50869-CA70-61B3-073A-3B19DB5BC5B6}"/>
              </a:ext>
            </a:extLst>
          </p:cNvPr>
          <p:cNvSpPr/>
          <p:nvPr/>
        </p:nvSpPr>
        <p:spPr bwMode="gray">
          <a:xfrm>
            <a:off x="2645465" y="3298965"/>
            <a:ext cx="2120573" cy="7156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>
                <a:solidFill>
                  <a:schemeClr val="tx1"/>
                </a:solidFill>
                <a:sym typeface="Arial"/>
              </a:rPr>
              <a:t>M1 Disziplinbezug  </a:t>
            </a:r>
          </a:p>
        </p:txBody>
      </p:sp>
      <p:sp>
        <p:nvSpPr>
          <p:cNvPr id="16" name="Rechteck 15" descr="M2 Professionsbezug/ Analysekompetenz&#10;">
            <a:extLst>
              <a:ext uri="{FF2B5EF4-FFF2-40B4-BE49-F238E27FC236}">
                <a16:creationId xmlns:a16="http://schemas.microsoft.com/office/drawing/2014/main" id="{51F8AAE3-3641-4BEC-D130-21788C0C4FF2}"/>
              </a:ext>
            </a:extLst>
          </p:cNvPr>
          <p:cNvSpPr/>
          <p:nvPr/>
        </p:nvSpPr>
        <p:spPr bwMode="gray">
          <a:xfrm>
            <a:off x="4468414" y="4705334"/>
            <a:ext cx="1861708" cy="7156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>
                <a:solidFill>
                  <a:schemeClr val="tx1"/>
                </a:solidFill>
                <a:sym typeface="Arial"/>
              </a:rPr>
              <a:t>M2 Professionsbezug/ Analysekompetenz</a:t>
            </a:r>
          </a:p>
        </p:txBody>
      </p:sp>
      <p:sp>
        <p:nvSpPr>
          <p:cNvPr id="15" name="Rechteck 14" descr="M3 Forschungsmethodik&#10;">
            <a:extLst>
              <a:ext uri="{FF2B5EF4-FFF2-40B4-BE49-F238E27FC236}">
                <a16:creationId xmlns:a16="http://schemas.microsoft.com/office/drawing/2014/main" id="{EBFA9950-2B6B-87DE-309B-1D5EC572BB68}"/>
              </a:ext>
            </a:extLst>
          </p:cNvPr>
          <p:cNvSpPr/>
          <p:nvPr/>
        </p:nvSpPr>
        <p:spPr bwMode="gray">
          <a:xfrm>
            <a:off x="2639388" y="4012089"/>
            <a:ext cx="1829025" cy="14105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>
                <a:solidFill>
                  <a:schemeClr val="tx1"/>
                </a:solidFill>
                <a:sym typeface="Arial"/>
              </a:rPr>
              <a:t>M3 Forschungs-methodik</a:t>
            </a:r>
          </a:p>
        </p:txBody>
      </p:sp>
      <p:sp>
        <p:nvSpPr>
          <p:cNvPr id="19" name="Rechteck 18" descr="M4 Handlungsfelder: analytische Ebene&#10;">
            <a:extLst>
              <a:ext uri="{FF2B5EF4-FFF2-40B4-BE49-F238E27FC236}">
                <a16:creationId xmlns:a16="http://schemas.microsoft.com/office/drawing/2014/main" id="{5D9CF8EA-826C-1801-CC1F-F0B86D7C464A}"/>
              </a:ext>
            </a:extLst>
          </p:cNvPr>
          <p:cNvSpPr/>
          <p:nvPr/>
        </p:nvSpPr>
        <p:spPr bwMode="gray">
          <a:xfrm>
            <a:off x="6330122" y="4001460"/>
            <a:ext cx="1829025" cy="143687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>
                <a:solidFill>
                  <a:schemeClr val="tx1"/>
                </a:solidFill>
                <a:sym typeface="Arial"/>
              </a:rPr>
              <a:t>M4 Handlungsfelder: analytische Ebene</a:t>
            </a:r>
          </a:p>
        </p:txBody>
      </p:sp>
      <p:sp>
        <p:nvSpPr>
          <p:cNvPr id="10" name="Rechteck 9" descr="Vorbereitung und Bildung von Forschungsgruppen&#10;">
            <a:extLst>
              <a:ext uri="{FF2B5EF4-FFF2-40B4-BE49-F238E27FC236}">
                <a16:creationId xmlns:a16="http://schemas.microsoft.com/office/drawing/2014/main" id="{7689B028-7E06-64C5-0BED-C714CE83570E}"/>
              </a:ext>
            </a:extLst>
          </p:cNvPr>
          <p:cNvSpPr/>
          <p:nvPr/>
        </p:nvSpPr>
        <p:spPr bwMode="gray">
          <a:xfrm>
            <a:off x="816440" y="4707010"/>
            <a:ext cx="1829025" cy="715617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>
                <a:solidFill>
                  <a:schemeClr val="tx1"/>
                </a:solidFill>
                <a:sym typeface="Arial"/>
              </a:rPr>
              <a:t>Vorbereitung und Bildung von Forschungsgruppen</a:t>
            </a:r>
          </a:p>
        </p:txBody>
      </p:sp>
      <p:sp>
        <p:nvSpPr>
          <p:cNvPr id="13" name="Rechteck 12" descr="theoretische Referenzen&#10;">
            <a:extLst>
              <a:ext uri="{FF2B5EF4-FFF2-40B4-BE49-F238E27FC236}">
                <a16:creationId xmlns:a16="http://schemas.microsoft.com/office/drawing/2014/main" id="{9DD1502B-FA82-3691-5DD1-397868B0E124}"/>
              </a:ext>
            </a:extLst>
          </p:cNvPr>
          <p:cNvSpPr/>
          <p:nvPr/>
        </p:nvSpPr>
        <p:spPr bwMode="gray">
          <a:xfrm>
            <a:off x="4462784" y="3984467"/>
            <a:ext cx="1875400" cy="7156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400" b="1" dirty="0">
                <a:solidFill>
                  <a:schemeClr val="tx1"/>
                </a:solidFill>
                <a:sym typeface="Arial"/>
              </a:rPr>
              <a:t>theoretische Referenzen</a:t>
            </a:r>
          </a:p>
        </p:txBody>
      </p:sp>
      <p:sp>
        <p:nvSpPr>
          <p:cNvPr id="18" name="Rechteck 17" descr="M5 Handlungsfelder: methodische Ebene&#10;">
            <a:extLst>
              <a:ext uri="{FF2B5EF4-FFF2-40B4-BE49-F238E27FC236}">
                <a16:creationId xmlns:a16="http://schemas.microsoft.com/office/drawing/2014/main" id="{8DBEFF1D-388F-4F77-7A22-29E75097AFB9}"/>
              </a:ext>
            </a:extLst>
          </p:cNvPr>
          <p:cNvSpPr/>
          <p:nvPr/>
        </p:nvSpPr>
        <p:spPr bwMode="gray">
          <a:xfrm>
            <a:off x="6330562" y="2584332"/>
            <a:ext cx="1829025" cy="1431889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>
                <a:solidFill>
                  <a:schemeClr val="tx1"/>
                </a:solidFill>
                <a:sym typeface="Arial"/>
              </a:rPr>
              <a:t>M5 Handlungsfelder: methodische Ebene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F782789-0BC1-99BE-8812-0265DEC586FC}"/>
              </a:ext>
            </a:extLst>
          </p:cNvPr>
          <p:cNvSpPr/>
          <p:nvPr/>
        </p:nvSpPr>
        <p:spPr bwMode="gray">
          <a:xfrm>
            <a:off x="816439" y="3994979"/>
            <a:ext cx="1537477" cy="715617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>
                <a:solidFill>
                  <a:schemeClr val="tx1"/>
                </a:solidFill>
                <a:sym typeface="Arial"/>
              </a:rPr>
              <a:t>Forschungsdesign, -antrag</a:t>
            </a:r>
          </a:p>
        </p:txBody>
      </p:sp>
      <p:sp>
        <p:nvSpPr>
          <p:cNvPr id="17" name="Rechteck 16" descr="M6 Auswertung und Ergebnis-Sicherung in Forschungs-projekten&#10;">
            <a:extLst>
              <a:ext uri="{FF2B5EF4-FFF2-40B4-BE49-F238E27FC236}">
                <a16:creationId xmlns:a16="http://schemas.microsoft.com/office/drawing/2014/main" id="{07D8F93B-AE3B-C208-4CF1-5D79F41A314C}"/>
              </a:ext>
            </a:extLst>
          </p:cNvPr>
          <p:cNvSpPr/>
          <p:nvPr/>
        </p:nvSpPr>
        <p:spPr bwMode="gray">
          <a:xfrm>
            <a:off x="4766039" y="2584332"/>
            <a:ext cx="1590475" cy="14171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>
                <a:solidFill>
                  <a:schemeClr val="tx1"/>
                </a:solidFill>
                <a:sym typeface="Arial"/>
              </a:rPr>
              <a:t>M6 Auswertung und Ergebnis-Sicherung in Forschungs-projekten</a:t>
            </a:r>
          </a:p>
        </p:txBody>
      </p:sp>
      <p:sp>
        <p:nvSpPr>
          <p:cNvPr id="11" name="Rechteck 10" descr="M7 Forschungsprojekt&#10;">
            <a:extLst>
              <a:ext uri="{FF2B5EF4-FFF2-40B4-BE49-F238E27FC236}">
                <a16:creationId xmlns:a16="http://schemas.microsoft.com/office/drawing/2014/main" id="{0A290B31-CC25-B4F1-B36C-2E5BDB2A49A2}"/>
              </a:ext>
            </a:extLst>
          </p:cNvPr>
          <p:cNvSpPr/>
          <p:nvPr/>
        </p:nvSpPr>
        <p:spPr bwMode="gray">
          <a:xfrm>
            <a:off x="810363" y="3296472"/>
            <a:ext cx="1829025" cy="14105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>
                <a:solidFill>
                  <a:schemeClr val="tx1"/>
                </a:solidFill>
                <a:sym typeface="Arial"/>
              </a:rPr>
              <a:t>M7 Forschungs-projekt</a:t>
            </a:r>
          </a:p>
        </p:txBody>
      </p:sp>
      <p:sp>
        <p:nvSpPr>
          <p:cNvPr id="14" name="Rechteck 13" descr="Masterthesis&#10;">
            <a:extLst>
              <a:ext uri="{FF2B5EF4-FFF2-40B4-BE49-F238E27FC236}">
                <a16:creationId xmlns:a16="http://schemas.microsoft.com/office/drawing/2014/main" id="{33A62FB2-7863-65BA-A35D-F4FEEF091FE2}"/>
              </a:ext>
            </a:extLst>
          </p:cNvPr>
          <p:cNvSpPr/>
          <p:nvPr/>
        </p:nvSpPr>
        <p:spPr bwMode="gray">
          <a:xfrm>
            <a:off x="816439" y="2586934"/>
            <a:ext cx="3949594" cy="721151"/>
          </a:xfrm>
          <a:prstGeom prst="rect">
            <a:avLst/>
          </a:prstGeom>
          <a:pattFill prst="narHorz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400" b="1" dirty="0">
                <a:solidFill>
                  <a:schemeClr val="tx1"/>
                </a:solidFill>
                <a:sym typeface="Arial"/>
              </a:rPr>
              <a:t>Masterthesis</a:t>
            </a:r>
          </a:p>
        </p:txBody>
      </p:sp>
      <p:sp>
        <p:nvSpPr>
          <p:cNvPr id="24" name="Pfeil: nach oben 23" descr="Pfeil nach oben">
            <a:extLst>
              <a:ext uri="{FF2B5EF4-FFF2-40B4-BE49-F238E27FC236}">
                <a16:creationId xmlns:a16="http://schemas.microsoft.com/office/drawing/2014/main" id="{5ECD1FB4-5D73-4D40-B8C4-985D87EC87B2}"/>
              </a:ext>
            </a:extLst>
          </p:cNvPr>
          <p:cNvSpPr/>
          <p:nvPr/>
        </p:nvSpPr>
        <p:spPr bwMode="gray">
          <a:xfrm>
            <a:off x="1724875" y="2048869"/>
            <a:ext cx="676250" cy="538997"/>
          </a:xfrm>
          <a:prstGeom prst="upArrow">
            <a:avLst/>
          </a:prstGeom>
          <a:solidFill>
            <a:srgbClr val="FFFFD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 err="1">
              <a:sym typeface="Arial"/>
            </a:endParaRPr>
          </a:p>
        </p:txBody>
      </p:sp>
      <p:sp>
        <p:nvSpPr>
          <p:cNvPr id="21" name="Ellipse 20" descr="berufliche Tätigkeit&#10;">
            <a:extLst>
              <a:ext uri="{FF2B5EF4-FFF2-40B4-BE49-F238E27FC236}">
                <a16:creationId xmlns:a16="http://schemas.microsoft.com/office/drawing/2014/main" id="{3D63307D-F3F5-8770-6E30-E069F1F214EF}"/>
              </a:ext>
            </a:extLst>
          </p:cNvPr>
          <p:cNvSpPr/>
          <p:nvPr/>
        </p:nvSpPr>
        <p:spPr bwMode="gray">
          <a:xfrm>
            <a:off x="833196" y="1395200"/>
            <a:ext cx="2459608" cy="542097"/>
          </a:xfrm>
          <a:prstGeom prst="ellipse">
            <a:avLst/>
          </a:prstGeom>
          <a:solidFill>
            <a:srgbClr val="EEDE1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  <a:sym typeface="Arial"/>
              </a:rPr>
              <a:t>berufliche Tätigkeit</a:t>
            </a:r>
          </a:p>
        </p:txBody>
      </p:sp>
      <p:sp>
        <p:nvSpPr>
          <p:cNvPr id="25" name="Pfeil: nach oben 24" descr="Pfeil nach oben">
            <a:extLst>
              <a:ext uri="{FF2B5EF4-FFF2-40B4-BE49-F238E27FC236}">
                <a16:creationId xmlns:a16="http://schemas.microsoft.com/office/drawing/2014/main" id="{F6472F15-B7EF-D5EE-38C2-28FDB318B174}"/>
              </a:ext>
            </a:extLst>
          </p:cNvPr>
          <p:cNvSpPr/>
          <p:nvPr/>
        </p:nvSpPr>
        <p:spPr bwMode="gray">
          <a:xfrm>
            <a:off x="4129533" y="2051207"/>
            <a:ext cx="676250" cy="538997"/>
          </a:xfrm>
          <a:prstGeom prst="upArrow">
            <a:avLst/>
          </a:prstGeom>
          <a:solidFill>
            <a:srgbClr val="FFFFD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 err="1">
              <a:sym typeface="Arial"/>
            </a:endParaRPr>
          </a:p>
        </p:txBody>
      </p:sp>
      <p:sp>
        <p:nvSpPr>
          <p:cNvPr id="22" name="Ellipse 21" descr="Forschung">
            <a:extLst>
              <a:ext uri="{FF2B5EF4-FFF2-40B4-BE49-F238E27FC236}">
                <a16:creationId xmlns:a16="http://schemas.microsoft.com/office/drawing/2014/main" id="{6853E780-32FB-78BC-9695-7E55584A74F0}"/>
              </a:ext>
            </a:extLst>
          </p:cNvPr>
          <p:cNvSpPr/>
          <p:nvPr/>
        </p:nvSpPr>
        <p:spPr bwMode="gray">
          <a:xfrm>
            <a:off x="3237854" y="1397881"/>
            <a:ext cx="2459608" cy="542097"/>
          </a:xfrm>
          <a:prstGeom prst="ellipse">
            <a:avLst/>
          </a:prstGeom>
          <a:solidFill>
            <a:srgbClr val="EEDE1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  <a:sym typeface="Arial"/>
              </a:rPr>
              <a:t>Forschung</a:t>
            </a:r>
          </a:p>
        </p:txBody>
      </p:sp>
      <p:sp>
        <p:nvSpPr>
          <p:cNvPr id="26" name="Pfeil: nach oben 25" descr="Pfeil nach oben">
            <a:extLst>
              <a:ext uri="{FF2B5EF4-FFF2-40B4-BE49-F238E27FC236}">
                <a16:creationId xmlns:a16="http://schemas.microsoft.com/office/drawing/2014/main" id="{0F13FE80-F7E4-08BF-EB0C-59510986FB1A}"/>
              </a:ext>
            </a:extLst>
          </p:cNvPr>
          <p:cNvSpPr/>
          <p:nvPr/>
        </p:nvSpPr>
        <p:spPr bwMode="gray">
          <a:xfrm>
            <a:off x="6534191" y="2037505"/>
            <a:ext cx="676250" cy="538997"/>
          </a:xfrm>
          <a:prstGeom prst="upArrow">
            <a:avLst/>
          </a:prstGeom>
          <a:solidFill>
            <a:srgbClr val="FFFFD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 err="1">
              <a:sym typeface="Arial"/>
            </a:endParaRPr>
          </a:p>
        </p:txBody>
      </p:sp>
      <p:sp>
        <p:nvSpPr>
          <p:cNvPr id="23" name="Ellipse 22" descr="Promotion&#10;">
            <a:extLst>
              <a:ext uri="{FF2B5EF4-FFF2-40B4-BE49-F238E27FC236}">
                <a16:creationId xmlns:a16="http://schemas.microsoft.com/office/drawing/2014/main" id="{89B1A1A6-80AB-9D93-BD37-6A89DD78D8EB}"/>
              </a:ext>
            </a:extLst>
          </p:cNvPr>
          <p:cNvSpPr/>
          <p:nvPr/>
        </p:nvSpPr>
        <p:spPr bwMode="gray">
          <a:xfrm>
            <a:off x="5587314" y="1391104"/>
            <a:ext cx="2459608" cy="542097"/>
          </a:xfrm>
          <a:prstGeom prst="ellipse">
            <a:avLst/>
          </a:prstGeom>
          <a:solidFill>
            <a:srgbClr val="EEDE1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  <a:sym typeface="Arial"/>
              </a:rPr>
              <a:t>Promotion</a:t>
            </a:r>
          </a:p>
        </p:txBody>
      </p:sp>
      <p:sp>
        <p:nvSpPr>
          <p:cNvPr id="9" name="Textfeld 8" descr="Hinweis: &#10;Flexibilität in der Studienstruktur ist vorhanden, sodass eine Vereinbarkeit mit Familie oder Job möglich ist!&#10;">
            <a:extLst>
              <a:ext uri="{FF2B5EF4-FFF2-40B4-BE49-F238E27FC236}">
                <a16:creationId xmlns:a16="http://schemas.microsoft.com/office/drawing/2014/main" id="{99009CEC-224D-502E-FE4E-4BCF5F236146}"/>
              </a:ext>
            </a:extLst>
          </p:cNvPr>
          <p:cNvSpPr txBox="1"/>
          <p:nvPr/>
        </p:nvSpPr>
        <p:spPr>
          <a:xfrm>
            <a:off x="8545967" y="1081015"/>
            <a:ext cx="32686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Hinweis: </a:t>
            </a:r>
          </a:p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Flexibilität in der Studienstruktur ist vorhanden, sodass eine Vereinbarkeit mit Familie oder Job möglich ist!</a:t>
            </a:r>
            <a:endParaRPr lang="de-DE" dirty="0"/>
          </a:p>
        </p:txBody>
      </p:sp>
      <p:sp>
        <p:nvSpPr>
          <p:cNvPr id="4" name="Textfeld 3" descr="Die Modulstrukturtabelle ist hier einsehbar: &#10;">
            <a:extLst>
              <a:ext uri="{FF2B5EF4-FFF2-40B4-BE49-F238E27FC236}">
                <a16:creationId xmlns:a16="http://schemas.microsoft.com/office/drawing/2014/main" id="{8A0CBE24-8C40-AB23-1A00-571ADB62C993}"/>
              </a:ext>
            </a:extLst>
          </p:cNvPr>
          <p:cNvSpPr txBox="1"/>
          <p:nvPr/>
        </p:nvSpPr>
        <p:spPr>
          <a:xfrm>
            <a:off x="8545967" y="2768028"/>
            <a:ext cx="2870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536712D-A8C3-4439-8939-33D0467BE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050" y="6516000"/>
            <a:ext cx="10440000" cy="138499"/>
          </a:xfrm>
        </p:spPr>
        <p:txBody>
          <a:bodyPr/>
          <a:lstStyle/>
          <a:p>
            <a:r>
              <a:rPr lang="de-DE" dirty="0"/>
              <a:t>Informationsveranstaltung zu den Masterstudiengängen der </a:t>
            </a:r>
            <a:r>
              <a:rPr lang="de-DE" dirty="0" err="1"/>
              <a:t>katho</a:t>
            </a:r>
            <a:r>
              <a:rPr lang="de-DE" dirty="0"/>
              <a:t> NRW am Standort Münster</a:t>
            </a:r>
          </a:p>
        </p:txBody>
      </p:sp>
    </p:spTree>
    <p:extLst>
      <p:ext uri="{BB962C8B-B14F-4D97-AF65-F5344CB8AC3E}">
        <p14:creationId xmlns:p14="http://schemas.microsoft.com/office/powerpoint/2010/main" val="2290744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A45FFB-B0E8-C1D2-D669-72DFA6FB2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050" y="890767"/>
            <a:ext cx="11484000" cy="387798"/>
          </a:xfrm>
        </p:spPr>
        <p:txBody>
          <a:bodyPr/>
          <a:lstStyle/>
          <a:p>
            <a:r>
              <a:rPr lang="de-DE" sz="2800" b="1" dirty="0"/>
              <a:t>Beispiele für Perspektiven und Karrieren 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D28748-4A21-AE97-5BBE-8526C5BC4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050" y="1560218"/>
            <a:ext cx="11391990" cy="4897732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de-DE" sz="2400" dirty="0"/>
              <a:t>(mittlere) Leitungsposition beim kommunalen ASD </a:t>
            </a:r>
          </a:p>
          <a:p>
            <a:pPr marL="342900" indent="-342900">
              <a:buFontTx/>
              <a:buChar char="-"/>
            </a:pPr>
            <a:r>
              <a:rPr lang="de-DE" sz="2400" dirty="0"/>
              <a:t>Tätigkeit im Landesjugendamt/Tätigkeit als </a:t>
            </a:r>
            <a:r>
              <a:rPr lang="de-DE" sz="2400" dirty="0" err="1"/>
              <a:t>Fachreferent:in</a:t>
            </a:r>
            <a:r>
              <a:rPr lang="de-DE" sz="2400" dirty="0"/>
              <a:t> für die inklusive Jugendhilfe</a:t>
            </a:r>
          </a:p>
          <a:p>
            <a:pPr marL="285750" indent="-285750">
              <a:buFontTx/>
              <a:buChar char="-"/>
            </a:pPr>
            <a:r>
              <a:rPr lang="de-DE" sz="2400" dirty="0"/>
              <a:t>Jugendhilfeplanung in einer Kommune</a:t>
            </a:r>
          </a:p>
          <a:p>
            <a:pPr marL="285750" indent="-285750">
              <a:buFontTx/>
              <a:buChar char="-"/>
            </a:pPr>
            <a:r>
              <a:rPr lang="de-DE" sz="2400" dirty="0"/>
              <a:t>Dissertation am Promotionskolleg NRW oder kooperative Promotion an einer Universität</a:t>
            </a:r>
          </a:p>
          <a:p>
            <a:pPr marL="285750" indent="-285750">
              <a:buFontTx/>
              <a:buChar char="-"/>
            </a:pPr>
            <a:r>
              <a:rPr lang="de-DE" sz="2400" dirty="0"/>
              <a:t>Professur an einer Hochschule für angewandte Wissenschaften</a:t>
            </a:r>
          </a:p>
          <a:p>
            <a:pPr marL="285750" indent="-285750">
              <a:buFontTx/>
              <a:buChar char="-"/>
            </a:pPr>
            <a:r>
              <a:rPr lang="de-DE" sz="2400" dirty="0"/>
              <a:t>Wissenschaftliche Mitarbeit in einem Forschungsinstitut außerhalb der katho</a:t>
            </a:r>
          </a:p>
          <a:p>
            <a:pPr marL="285750" indent="-285750">
              <a:buFontTx/>
              <a:buChar char="-"/>
            </a:pPr>
            <a:r>
              <a:rPr lang="de-DE" sz="2400" dirty="0"/>
              <a:t>Tätigkeit in einer Sozialstiftung</a:t>
            </a:r>
          </a:p>
          <a:p>
            <a:pPr marL="285750" indent="-285750">
              <a:buFontTx/>
              <a:buChar char="-"/>
            </a:pPr>
            <a:endParaRPr lang="de-DE" sz="2400" dirty="0"/>
          </a:p>
          <a:p>
            <a:pPr marL="285750" indent="-285750">
              <a:buFontTx/>
              <a:buChar char="-"/>
            </a:pPr>
            <a:endParaRPr lang="de-DE" sz="2400" dirty="0"/>
          </a:p>
        </p:txBody>
      </p:sp>
      <p:pic>
        <p:nvPicPr>
          <p:cNvPr id="11" name="Grafik 10" descr="Streudiagramm mit einfarbiger Füllung">
            <a:extLst>
              <a:ext uri="{FF2B5EF4-FFF2-40B4-BE49-F238E27FC236}">
                <a16:creationId xmlns:a16="http://schemas.microsoft.com/office/drawing/2014/main" id="{F86C95FA-8EF1-4676-6A5C-FB2FCEA3324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53579" y="775502"/>
            <a:ext cx="1287780" cy="128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98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4. Finanzierungsmöglichkeiten für ein Masterstudium">
            <a:extLst>
              <a:ext uri="{FF2B5EF4-FFF2-40B4-BE49-F238E27FC236}">
                <a16:creationId xmlns:a16="http://schemas.microsoft.com/office/drawing/2014/main" id="{9835BFD9-1CF7-490B-AA26-B3E60D7F7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050" y="918466"/>
            <a:ext cx="11484000" cy="332399"/>
          </a:xfrm>
        </p:spPr>
        <p:txBody>
          <a:bodyPr/>
          <a:lstStyle/>
          <a:p>
            <a:r>
              <a:rPr lang="de-DE" b="1" dirty="0"/>
              <a:t>4. Finanzierungsmöglichkeiten für ein Masterstudium</a:t>
            </a:r>
          </a:p>
        </p:txBody>
      </p:sp>
      <p:sp>
        <p:nvSpPr>
          <p:cNvPr id="3" name="Inhaltsplatzhalter 2" descr="Stipendien&#10;BAföG&#10;Kindergeld (bis 25)&#10;Studienkredite und Bildungsfonds&#10;Nebenjobs oder Praktika&#10;&#10;Weitere Beratungsmöglichkeiten finden Sie auf der Homepage!&#10;">
            <a:extLst>
              <a:ext uri="{FF2B5EF4-FFF2-40B4-BE49-F238E27FC236}">
                <a16:creationId xmlns:a16="http://schemas.microsoft.com/office/drawing/2014/main" id="{C55A51B2-461D-4BBC-8384-3F3E7E75C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675" y="1555901"/>
            <a:ext cx="10614750" cy="3746198"/>
          </a:xfrm>
        </p:spPr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8BAF35"/>
              </a:buClr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Stipendien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8BAF35"/>
              </a:buClr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BAföG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8BAF35"/>
              </a:buClr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Kindergeld (bis 25)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8BAF35"/>
              </a:buClr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Studienkredite und Bildungsfonds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8BAF35"/>
              </a:buClr>
              <a:buFont typeface="Arial" panose="020B0604020202020204" pitchFamily="34" charset="0"/>
              <a:buChar char="•"/>
            </a:pP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Nebenjobs oder Praktika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8BAF35"/>
              </a:buClr>
              <a:buFont typeface="Arial" panose="020B0604020202020204" pitchFamily="34" charset="0"/>
              <a:buChar char="•"/>
            </a:pPr>
            <a:endParaRPr lang="de-DE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8BAF35"/>
              </a:buClr>
              <a:buFont typeface="Arial" panose="020B0604020202020204" pitchFamily="34" charset="0"/>
              <a:buChar char="•"/>
            </a:pPr>
            <a:endParaRPr lang="de-DE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8BAF35"/>
              </a:buClr>
            </a:pPr>
            <a:r>
              <a:rPr lang="de-DE" b="1" dirty="0">
                <a:ea typeface="Calibri" panose="020F0502020204030204" pitchFamily="34" charset="0"/>
                <a:cs typeface="Times New Roman" panose="02020603050405020304" pitchFamily="18" charset="0"/>
              </a:rPr>
              <a:t>Weitere Beratungsmöglichkeiten finden Sie auf der Homepage!</a:t>
            </a:r>
            <a:endParaRPr lang="de-DE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C52AFF-B53C-4C39-B93A-F977A9ACF2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Informationsveranstaltung zu den Masterstudiengängen der </a:t>
            </a:r>
            <a:r>
              <a:rPr lang="de-DE" dirty="0" err="1"/>
              <a:t>katho</a:t>
            </a:r>
            <a:r>
              <a:rPr lang="de-DE" dirty="0"/>
              <a:t> NRW am Standort Münster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0A3B507-ECA6-40B4-8D8E-4FC3F41426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0" y="1410752"/>
            <a:ext cx="6689640" cy="374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18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 descr="5. Bewerbungsverfahren">
            <a:extLst>
              <a:ext uri="{FF2B5EF4-FFF2-40B4-BE49-F238E27FC236}">
                <a16:creationId xmlns:a16="http://schemas.microsoft.com/office/drawing/2014/main" id="{3281456E-07D1-422E-A970-2EBFD1A88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050" y="918466"/>
            <a:ext cx="11484000" cy="332399"/>
          </a:xfrm>
        </p:spPr>
        <p:txBody>
          <a:bodyPr/>
          <a:lstStyle/>
          <a:p>
            <a:r>
              <a:rPr lang="de-DE" b="1" dirty="0"/>
              <a:t>5. Bewerbungsverfahren</a:t>
            </a:r>
          </a:p>
        </p:txBody>
      </p:sp>
      <p:sp>
        <p:nvSpPr>
          <p:cNvPr id="3" name="Textfeld 2" descr="Online-Bewerbung &#10;Bewerbung bis jeweils von Dezember bis Ende Mai möglich&#10;">
            <a:extLst>
              <a:ext uri="{FF2B5EF4-FFF2-40B4-BE49-F238E27FC236}">
                <a16:creationId xmlns:a16="http://schemas.microsoft.com/office/drawing/2014/main" id="{97503098-F6CA-EE24-3731-72B41B369036}"/>
              </a:ext>
            </a:extLst>
          </p:cNvPr>
          <p:cNvSpPr txBox="1"/>
          <p:nvPr/>
        </p:nvSpPr>
        <p:spPr>
          <a:xfrm>
            <a:off x="300235" y="1542235"/>
            <a:ext cx="37289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BAF35"/>
              </a:buClr>
              <a:buFont typeface="Arial" panose="020B0604020202020204" pitchFamily="34" charset="0"/>
              <a:buChar char="•"/>
            </a:pPr>
            <a:r>
              <a:rPr lang="de-DE" dirty="0"/>
              <a:t>Online-Bewerbung </a:t>
            </a:r>
          </a:p>
          <a:p>
            <a:pPr marL="285750" indent="-285750">
              <a:buClr>
                <a:srgbClr val="8BAF35"/>
              </a:buClr>
              <a:buFont typeface="Arial" panose="020B0604020202020204" pitchFamily="34" charset="0"/>
              <a:buChar char="•"/>
            </a:pPr>
            <a:r>
              <a:rPr lang="de-DE" dirty="0"/>
              <a:t>Bewerbung bis jeweils von Dezember bis Ende Mai möglich</a:t>
            </a:r>
          </a:p>
          <a:p>
            <a:pPr marL="285750" indent="-285750">
              <a:buClr>
                <a:srgbClr val="8BAF35"/>
              </a:buClr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rgbClr val="8BAF35"/>
              </a:buClr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2" name="Textplatzhalter 1" descr="Zulassungsvoraussetzungen:&#10;">
            <a:extLst>
              <a:ext uri="{FF2B5EF4-FFF2-40B4-BE49-F238E27FC236}">
                <a16:creationId xmlns:a16="http://schemas.microsoft.com/office/drawing/2014/main" id="{D53392C8-CA86-48A0-B06D-9DECADD85E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235" y="2680208"/>
            <a:ext cx="11591529" cy="332399"/>
          </a:xfrm>
        </p:spPr>
        <p:txBody>
          <a:bodyPr/>
          <a:lstStyle/>
          <a:p>
            <a:r>
              <a:rPr lang="de-DE" dirty="0"/>
              <a:t>Zulassungsvoraussetzungen:</a:t>
            </a:r>
          </a:p>
        </p:txBody>
      </p:sp>
      <p:sp>
        <p:nvSpPr>
          <p:cNvPr id="15" name="Inhaltsplatzhalter 14" descr="Bachelor- oder Diplomabschluss in&#10;Sozialer Arbeit&#10;Heilpädagogik &#10;einer Bezugswissenschaft&#10;einer benachbarten Disziplin&#10;oder &#10;Nachweis zum Abschluss des Bachelorstudiums bis zum Beginn des Masterstudiums.&#10;">
            <a:extLst>
              <a:ext uri="{FF2B5EF4-FFF2-40B4-BE49-F238E27FC236}">
                <a16:creationId xmlns:a16="http://schemas.microsoft.com/office/drawing/2014/main" id="{4D3C82F8-B672-46D9-BCD6-9DBBCAE06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050" y="3054499"/>
            <a:ext cx="8817848" cy="3600000"/>
          </a:xfrm>
        </p:spPr>
        <p:txBody>
          <a:bodyPr/>
          <a:lstStyle/>
          <a:p>
            <a:pPr>
              <a:buClr>
                <a:srgbClr val="8BAF35"/>
              </a:buClr>
            </a:pPr>
            <a:r>
              <a:rPr lang="de-DE" dirty="0"/>
              <a:t>Bachelor- oder Diplomabschluss in</a:t>
            </a:r>
          </a:p>
          <a:p>
            <a:pPr marL="285750" indent="-285750">
              <a:buClr>
                <a:srgbClr val="8BAF35"/>
              </a:buClr>
              <a:buFont typeface="Arial" panose="020B0604020202020204" pitchFamily="34" charset="0"/>
              <a:buChar char="•"/>
            </a:pPr>
            <a:r>
              <a:rPr lang="de-DE" dirty="0"/>
              <a:t>Sozialer Arbeit</a:t>
            </a:r>
          </a:p>
          <a:p>
            <a:pPr marL="285750" indent="-285750">
              <a:buClr>
                <a:srgbClr val="8BAF35"/>
              </a:buClr>
              <a:buFont typeface="Arial" panose="020B0604020202020204" pitchFamily="34" charset="0"/>
              <a:buChar char="•"/>
            </a:pPr>
            <a:r>
              <a:rPr lang="de-DE" dirty="0"/>
              <a:t>Heilpädagogik </a:t>
            </a:r>
          </a:p>
          <a:p>
            <a:pPr marL="285750" indent="-285750">
              <a:buClr>
                <a:srgbClr val="8BAF35"/>
              </a:buClr>
              <a:buFont typeface="Arial" panose="020B0604020202020204" pitchFamily="34" charset="0"/>
              <a:buChar char="•"/>
            </a:pPr>
            <a:r>
              <a:rPr lang="de-DE" dirty="0"/>
              <a:t>einer Bezugswissenschaft</a:t>
            </a:r>
          </a:p>
          <a:p>
            <a:pPr marL="285750" indent="-285750">
              <a:buClr>
                <a:srgbClr val="8BAF35"/>
              </a:buClr>
              <a:buFont typeface="Arial" panose="020B0604020202020204" pitchFamily="34" charset="0"/>
              <a:buChar char="•"/>
            </a:pPr>
            <a:r>
              <a:rPr lang="de-DE" dirty="0"/>
              <a:t>einer benachbarten Disziplin</a:t>
            </a:r>
          </a:p>
          <a:p>
            <a:pPr>
              <a:buClr>
                <a:srgbClr val="8BAF35"/>
              </a:buClr>
            </a:pPr>
            <a:r>
              <a:rPr lang="de-DE" dirty="0"/>
              <a:t>oder </a:t>
            </a:r>
          </a:p>
          <a:p>
            <a:pPr marL="285750" indent="-285750">
              <a:buClr>
                <a:srgbClr val="8BAF35"/>
              </a:buClr>
              <a:buFont typeface="Arial" panose="020B0604020202020204" pitchFamily="34" charset="0"/>
              <a:buChar char="•"/>
            </a:pPr>
            <a:r>
              <a:rPr lang="de-DE" dirty="0"/>
              <a:t>Nachweis zum Abschluss des Bachelorstudiums bis zum Beginn des Masterstudiums.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973FBCE-1BB5-2864-C5B6-4496FA964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050" y="6516000"/>
            <a:ext cx="10440000" cy="138499"/>
          </a:xfrm>
        </p:spPr>
        <p:txBody>
          <a:bodyPr/>
          <a:lstStyle/>
          <a:p>
            <a:r>
              <a:rPr lang="de-DE" dirty="0"/>
              <a:t>Informationsveranstaltung zu den Masterstudiengängen der </a:t>
            </a:r>
            <a:r>
              <a:rPr lang="de-DE" dirty="0" err="1"/>
              <a:t>katho</a:t>
            </a:r>
            <a:r>
              <a:rPr lang="de-DE" dirty="0"/>
              <a:t> NRW am Standort Münster</a:t>
            </a:r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0C7F13B4-EBD6-415A-BC6A-E5C5E2431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7156" y="1620000"/>
            <a:ext cx="6626608" cy="372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3459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katho_2021_Münster">
  <a:themeElements>
    <a:clrScheme name="katho">
      <a:dk1>
        <a:sysClr val="windowText" lastClr="000000"/>
      </a:dk1>
      <a:lt1>
        <a:sysClr val="window" lastClr="FFFFFF"/>
      </a:lt1>
      <a:dk2>
        <a:srgbClr val="505050"/>
      </a:dk2>
      <a:lt2>
        <a:srgbClr val="FFFFFF"/>
      </a:lt2>
      <a:accent1>
        <a:srgbClr val="8BAF35"/>
      </a:accent1>
      <a:accent2>
        <a:srgbClr val="B9B9B9"/>
      </a:accent2>
      <a:accent3>
        <a:srgbClr val="B4C6E7"/>
      </a:accent3>
      <a:accent4>
        <a:srgbClr val="FEE599"/>
      </a:accent4>
      <a:accent5>
        <a:srgbClr val="F7CBAC"/>
      </a:accent5>
      <a:accent6>
        <a:srgbClr val="FF7F7F"/>
      </a:accent6>
      <a:hlink>
        <a:srgbClr val="8BAF35"/>
      </a:hlink>
      <a:folHlink>
        <a:srgbClr val="D7B5C6"/>
      </a:folHlink>
    </a:clrScheme>
    <a:fontScheme name="katho_03/202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 w="9525">
          <a:solidFill>
            <a:schemeClr val="tx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ym typeface="Arial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atho_PowerPoint-Template_Abteilung_MUENSTER_wide_final_18032021" id="{D5C3FE4F-D7AD-4218-882E-D7CBD929AEEA}" vid="{43F99620-978A-41DF-A234-10164357AE28}"/>
    </a:ext>
  </a:extLst>
</a:theme>
</file>

<file path=ppt/theme/theme2.xml><?xml version="1.0" encoding="utf-8"?>
<a:theme xmlns:a="http://schemas.openxmlformats.org/drawingml/2006/main" name="1_katho_2021_Münster">
  <a:themeElements>
    <a:clrScheme name="katho">
      <a:dk1>
        <a:sysClr val="windowText" lastClr="000000"/>
      </a:dk1>
      <a:lt1>
        <a:sysClr val="window" lastClr="FFFFFF"/>
      </a:lt1>
      <a:dk2>
        <a:srgbClr val="505050"/>
      </a:dk2>
      <a:lt2>
        <a:srgbClr val="FFFFFF"/>
      </a:lt2>
      <a:accent1>
        <a:srgbClr val="8BAF35"/>
      </a:accent1>
      <a:accent2>
        <a:srgbClr val="B9B9B9"/>
      </a:accent2>
      <a:accent3>
        <a:srgbClr val="B4C6E7"/>
      </a:accent3>
      <a:accent4>
        <a:srgbClr val="FEE599"/>
      </a:accent4>
      <a:accent5>
        <a:srgbClr val="F7CBAC"/>
      </a:accent5>
      <a:accent6>
        <a:srgbClr val="FF7F7F"/>
      </a:accent6>
      <a:hlink>
        <a:srgbClr val="8BAF35"/>
      </a:hlink>
      <a:folHlink>
        <a:srgbClr val="D7B5C6"/>
      </a:folHlink>
    </a:clrScheme>
    <a:fontScheme name="katho_03/202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 w="9525">
          <a:solidFill>
            <a:schemeClr val="tx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ym typeface="Arial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atho_PowerPoint-Template_Abteilung_MUENSTER_wide_final_18032021" id="{D5C3FE4F-D7AD-4218-882E-D7CBD929AEEA}" vid="{43F99620-978A-41DF-A234-10164357AE2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katho_2021_Münster</Template>
  <TotalTime>0</TotalTime>
  <Words>839</Words>
  <Application>Microsoft Office PowerPoint</Application>
  <PresentationFormat>Breitbild</PresentationFormat>
  <Paragraphs>148</Paragraphs>
  <Slides>11</Slides>
  <Notes>10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Arial</vt:lpstr>
      <vt:lpstr>Calibri</vt:lpstr>
      <vt:lpstr>Freeset</vt:lpstr>
      <vt:lpstr>Symbol</vt:lpstr>
      <vt:lpstr>Wingdings</vt:lpstr>
      <vt:lpstr>katho_2021_Münster</vt:lpstr>
      <vt:lpstr>1_katho_2021_Münster</vt:lpstr>
      <vt:lpstr>think-cell Slide</vt:lpstr>
      <vt:lpstr>Herzlich Willkommen zur Informationsveranstaltung</vt:lpstr>
      <vt:lpstr>Unsere Themen:</vt:lpstr>
      <vt:lpstr>1. Warum ein Masterstudium?</vt:lpstr>
      <vt:lpstr>Unsere Studiengänge:</vt:lpstr>
      <vt:lpstr>2.1 Zielperspektive der Studiengänge</vt:lpstr>
      <vt:lpstr>3. Struktur des Studiengangs</vt:lpstr>
      <vt:lpstr>Beispiele für Perspektiven und Karrieren …</vt:lpstr>
      <vt:lpstr>4. Finanzierungsmöglichkeiten für ein Masterstudium</vt:lpstr>
      <vt:lpstr>5. Bewerbungsverfahren</vt:lpstr>
      <vt:lpstr>Konsekutive Masterstudiengänge der katho NRW</vt:lpstr>
      <vt:lpstr>Wir sind für Sie da: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Uschi Böing</dc:creator>
  <cp:lastModifiedBy>Norina Geiser</cp:lastModifiedBy>
  <cp:revision>179</cp:revision>
  <cp:lastPrinted>2024-01-16T11:18:43Z</cp:lastPrinted>
  <dcterms:created xsi:type="dcterms:W3CDTF">2021-03-20T12:26:37Z</dcterms:created>
  <dcterms:modified xsi:type="dcterms:W3CDTF">2026-05-20T07:01:50Z</dcterms:modified>
</cp:coreProperties>
</file>